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257" r:id="rId2"/>
    <p:sldId id="367" r:id="rId3"/>
    <p:sldId id="259" r:id="rId4"/>
    <p:sldId id="285" r:id="rId5"/>
    <p:sldId id="261" r:id="rId6"/>
    <p:sldId id="293" r:id="rId7"/>
    <p:sldId id="295" r:id="rId8"/>
    <p:sldId id="294" r:id="rId9"/>
    <p:sldId id="296" r:id="rId10"/>
    <p:sldId id="304" r:id="rId11"/>
    <p:sldId id="310" r:id="rId12"/>
    <p:sldId id="309" r:id="rId13"/>
    <p:sldId id="303" r:id="rId14"/>
    <p:sldId id="298" r:id="rId15"/>
    <p:sldId id="311" r:id="rId16"/>
    <p:sldId id="312" r:id="rId17"/>
    <p:sldId id="265" r:id="rId18"/>
    <p:sldId id="300" r:id="rId19"/>
    <p:sldId id="286" r:id="rId20"/>
    <p:sldId id="266" r:id="rId21"/>
    <p:sldId id="287" r:id="rId22"/>
    <p:sldId id="268" r:id="rId23"/>
    <p:sldId id="269" r:id="rId24"/>
    <p:sldId id="315" r:id="rId25"/>
    <p:sldId id="359" r:id="rId26"/>
    <p:sldId id="316" r:id="rId27"/>
    <p:sldId id="270" r:id="rId28"/>
    <p:sldId id="313" r:id="rId29"/>
    <p:sldId id="360" r:id="rId30"/>
    <p:sldId id="271" r:id="rId31"/>
    <p:sldId id="320" r:id="rId32"/>
    <p:sldId id="272" r:id="rId33"/>
    <p:sldId id="273" r:id="rId34"/>
    <p:sldId id="274" r:id="rId35"/>
    <p:sldId id="317" r:id="rId36"/>
    <p:sldId id="275" r:id="rId37"/>
    <p:sldId id="319" r:id="rId38"/>
    <p:sldId id="363" r:id="rId39"/>
    <p:sldId id="364" r:id="rId40"/>
    <p:sldId id="318" r:id="rId41"/>
    <p:sldId id="366" r:id="rId42"/>
    <p:sldId id="276" r:id="rId43"/>
    <p:sldId id="321" r:id="rId44"/>
    <p:sldId id="362" r:id="rId45"/>
    <p:sldId id="322" r:id="rId46"/>
    <p:sldId id="314" r:id="rId47"/>
    <p:sldId id="281" r:id="rId48"/>
    <p:sldId id="327" r:id="rId49"/>
    <p:sldId id="323" r:id="rId50"/>
    <p:sldId id="324" r:id="rId51"/>
    <p:sldId id="325" r:id="rId52"/>
    <p:sldId id="326" r:id="rId53"/>
    <p:sldId id="329" r:id="rId54"/>
    <p:sldId id="328" r:id="rId55"/>
    <p:sldId id="338" r:id="rId56"/>
    <p:sldId id="349" r:id="rId57"/>
    <p:sldId id="350" r:id="rId58"/>
    <p:sldId id="351" r:id="rId59"/>
    <p:sldId id="352" r:id="rId60"/>
    <p:sldId id="353" r:id="rId61"/>
    <p:sldId id="354" r:id="rId62"/>
    <p:sldId id="355" r:id="rId63"/>
    <p:sldId id="356" r:id="rId64"/>
    <p:sldId id="339" r:id="rId65"/>
    <p:sldId id="336" r:id="rId66"/>
    <p:sldId id="330" r:id="rId67"/>
    <p:sldId id="332" r:id="rId68"/>
    <p:sldId id="357" r:id="rId69"/>
    <p:sldId id="346" r:id="rId70"/>
    <p:sldId id="348" r:id="rId71"/>
    <p:sldId id="333" r:id="rId72"/>
    <p:sldId id="334" r:id="rId73"/>
    <p:sldId id="337" r:id="rId74"/>
    <p:sldId id="335" r:id="rId75"/>
    <p:sldId id="361" r:id="rId76"/>
    <p:sldId id="358" r:id="rId77"/>
    <p:sldId id="291" r:id="rId7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623" autoAdjust="0"/>
    <p:restoredTop sz="86392" autoAdjust="0"/>
  </p:normalViewPr>
  <p:slideViewPr>
    <p:cSldViewPr>
      <p:cViewPr varScale="1">
        <p:scale>
          <a:sx n="60" d="100"/>
          <a:sy n="60" d="100"/>
        </p:scale>
        <p:origin x="-3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19.xml"/><Relationship Id="rId18" Type="http://schemas.openxmlformats.org/officeDocument/2006/relationships/slide" Target="slides/slide24.xml"/><Relationship Id="rId26" Type="http://schemas.openxmlformats.org/officeDocument/2006/relationships/slide" Target="slides/slide36.xml"/><Relationship Id="rId39" Type="http://schemas.openxmlformats.org/officeDocument/2006/relationships/slide" Target="slides/slide64.xml"/><Relationship Id="rId3" Type="http://schemas.openxmlformats.org/officeDocument/2006/relationships/slide" Target="slides/slide5.xml"/><Relationship Id="rId21" Type="http://schemas.openxmlformats.org/officeDocument/2006/relationships/slide" Target="slides/slide30.xml"/><Relationship Id="rId34" Type="http://schemas.openxmlformats.org/officeDocument/2006/relationships/slide" Target="slides/slide55.xml"/><Relationship Id="rId42" Type="http://schemas.openxmlformats.org/officeDocument/2006/relationships/slide" Target="slides/slide68.xml"/><Relationship Id="rId47" Type="http://schemas.openxmlformats.org/officeDocument/2006/relationships/slide" Target="slides/slide75.xml"/><Relationship Id="rId7" Type="http://schemas.openxmlformats.org/officeDocument/2006/relationships/slide" Target="slides/slide11.xml"/><Relationship Id="rId12" Type="http://schemas.openxmlformats.org/officeDocument/2006/relationships/slide" Target="slides/slide18.xml"/><Relationship Id="rId17" Type="http://schemas.openxmlformats.org/officeDocument/2006/relationships/slide" Target="slides/slide23.xml"/><Relationship Id="rId25" Type="http://schemas.openxmlformats.org/officeDocument/2006/relationships/slide" Target="slides/slide35.xml"/><Relationship Id="rId33" Type="http://schemas.openxmlformats.org/officeDocument/2006/relationships/slide" Target="slides/slide47.xml"/><Relationship Id="rId38" Type="http://schemas.openxmlformats.org/officeDocument/2006/relationships/slide" Target="slides/slide61.xml"/><Relationship Id="rId46" Type="http://schemas.openxmlformats.org/officeDocument/2006/relationships/slide" Target="slides/slide74.xml"/><Relationship Id="rId2" Type="http://schemas.openxmlformats.org/officeDocument/2006/relationships/slide" Target="slides/slide4.xml"/><Relationship Id="rId16" Type="http://schemas.openxmlformats.org/officeDocument/2006/relationships/slide" Target="slides/slide22.xml"/><Relationship Id="rId20" Type="http://schemas.openxmlformats.org/officeDocument/2006/relationships/slide" Target="slides/slide28.xml"/><Relationship Id="rId29" Type="http://schemas.openxmlformats.org/officeDocument/2006/relationships/slide" Target="slides/slide42.xml"/><Relationship Id="rId41" Type="http://schemas.openxmlformats.org/officeDocument/2006/relationships/slide" Target="slides/slide67.xml"/><Relationship Id="rId1" Type="http://schemas.openxmlformats.org/officeDocument/2006/relationships/slide" Target="slides/slide3.xml"/><Relationship Id="rId6" Type="http://schemas.openxmlformats.org/officeDocument/2006/relationships/slide" Target="slides/slide10.xml"/><Relationship Id="rId11" Type="http://schemas.openxmlformats.org/officeDocument/2006/relationships/slide" Target="slides/slide17.xml"/><Relationship Id="rId24" Type="http://schemas.openxmlformats.org/officeDocument/2006/relationships/slide" Target="slides/slide34.xml"/><Relationship Id="rId32" Type="http://schemas.openxmlformats.org/officeDocument/2006/relationships/slide" Target="slides/slide46.xml"/><Relationship Id="rId37" Type="http://schemas.openxmlformats.org/officeDocument/2006/relationships/slide" Target="slides/slide60.xml"/><Relationship Id="rId40" Type="http://schemas.openxmlformats.org/officeDocument/2006/relationships/slide" Target="slides/slide65.xml"/><Relationship Id="rId45" Type="http://schemas.openxmlformats.org/officeDocument/2006/relationships/slide" Target="slides/slide73.xml"/><Relationship Id="rId5" Type="http://schemas.openxmlformats.org/officeDocument/2006/relationships/slide" Target="slides/slide8.xml"/><Relationship Id="rId15" Type="http://schemas.openxmlformats.org/officeDocument/2006/relationships/slide" Target="slides/slide21.xml"/><Relationship Id="rId23" Type="http://schemas.openxmlformats.org/officeDocument/2006/relationships/slide" Target="slides/slide33.xml"/><Relationship Id="rId28" Type="http://schemas.openxmlformats.org/officeDocument/2006/relationships/slide" Target="slides/slide41.xml"/><Relationship Id="rId36" Type="http://schemas.openxmlformats.org/officeDocument/2006/relationships/slide" Target="slides/slide58.xml"/><Relationship Id="rId10" Type="http://schemas.openxmlformats.org/officeDocument/2006/relationships/slide" Target="slides/slide16.xml"/><Relationship Id="rId19" Type="http://schemas.openxmlformats.org/officeDocument/2006/relationships/slide" Target="slides/slide27.xml"/><Relationship Id="rId31" Type="http://schemas.openxmlformats.org/officeDocument/2006/relationships/slide" Target="slides/slide45.xml"/><Relationship Id="rId44" Type="http://schemas.openxmlformats.org/officeDocument/2006/relationships/slide" Target="slides/slide72.xml"/><Relationship Id="rId4" Type="http://schemas.openxmlformats.org/officeDocument/2006/relationships/slide" Target="slides/slide6.xml"/><Relationship Id="rId9" Type="http://schemas.openxmlformats.org/officeDocument/2006/relationships/slide" Target="slides/slide13.xml"/><Relationship Id="rId14" Type="http://schemas.openxmlformats.org/officeDocument/2006/relationships/slide" Target="slides/slide20.xml"/><Relationship Id="rId22" Type="http://schemas.openxmlformats.org/officeDocument/2006/relationships/slide" Target="slides/slide32.xml"/><Relationship Id="rId27" Type="http://schemas.openxmlformats.org/officeDocument/2006/relationships/slide" Target="slides/slide37.xml"/><Relationship Id="rId30" Type="http://schemas.openxmlformats.org/officeDocument/2006/relationships/slide" Target="slides/slide44.xml"/><Relationship Id="rId35" Type="http://schemas.openxmlformats.org/officeDocument/2006/relationships/slide" Target="slides/slide56.xml"/><Relationship Id="rId43" Type="http://schemas.openxmlformats.org/officeDocument/2006/relationships/slide" Target="slides/slide69.xml"/><Relationship Id="rId48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663C100-90A8-45E0-8204-52530F9A4F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“SMB Managed Services the easy way”</a:t>
            </a:r>
            <a:endParaRPr lang="en-A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r>
              <a:rPr lang="en-A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“Want to find out how to provide managed services to your customers without investing mega $$ in software?  Come and see how you can with out of the box with solutions incorporating IBM Servers preloaded with SBS 2003 R2, along with  </a:t>
            </a:r>
            <a:r>
              <a:rPr lang="en-A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TrendMicro</a:t>
            </a:r>
            <a:r>
              <a:rPr lang="en-A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CSM suite for SMB v3.5, and </a:t>
            </a:r>
            <a:r>
              <a:rPr lang="en-AU" sz="12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Netgear</a:t>
            </a:r>
            <a:r>
              <a:rPr lang="en-A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Infrastructure products.  This presentation will include live demos on how to configure your clients servers to do all of the above.”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 </a:t>
            </a:r>
            <a:endParaRPr lang="en-A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3C100-90A8-45E0-8204-52530F9A4F7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364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364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581400" y="6453188"/>
            <a:ext cx="1355725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43000" y="6400800"/>
            <a:ext cx="747713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791200" y="6445250"/>
            <a:ext cx="119697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362200" y="6400800"/>
            <a:ext cx="715963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8001000" y="6400800"/>
            <a:ext cx="619125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Event-Logo"/>
          <p:cNvPicPr>
            <a:picLocks noChangeAspect="1" noChangeArrowheads="1"/>
          </p:cNvPicPr>
          <p:nvPr/>
        </p:nvPicPr>
        <p:blipFill>
          <a:blip r:embed="rId18"/>
          <a:srcRect l="26599" t="9358" r="17824" b="11497"/>
          <a:stretch>
            <a:fillRect/>
          </a:stretch>
        </p:blipFill>
        <p:spPr bwMode="auto">
          <a:xfrm>
            <a:off x="0" y="5827713"/>
            <a:ext cx="1066800" cy="1038225"/>
          </a:xfrm>
          <a:prstGeom prst="rect">
            <a:avLst/>
          </a:prstGeom>
          <a:noFill/>
        </p:spPr>
      </p:pic>
      <p:sp>
        <p:nvSpPr>
          <p:cNvPr id="1038" name="Text Box 14"/>
          <p:cNvSpPr txBox="1">
            <a:spLocks noChangeArrowheads="1"/>
          </p:cNvSpPr>
          <p:nvPr/>
        </p:nvSpPr>
        <p:spPr bwMode="auto">
          <a:xfrm>
            <a:off x="1058863" y="5707063"/>
            <a:ext cx="807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0000"/>
                </a:solidFill>
                <a:latin typeface="Arial Black" pitchFamily="34" charset="0"/>
              </a:rPr>
              <a:t>TOTAL NETWORK FOR SMB RESELLERS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sbsfaq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support.microsoft.com/kb/926505/en-us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://www-03.ibm.com/servers/eserver/iseries/hardware/520express/index.html" TargetMode="External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ac.stanford.edu/xorg/nmtf/nmtf-tools.html" TargetMode="External"/><Relationship Id="rId2" Type="http://schemas.openxmlformats.org/officeDocument/2006/relationships/hyperlink" Target="http://support.microsoft.com/kb/92722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kiwisyslog.com/links.htm" TargetMode="External"/><Relationship Id="rId5" Type="http://schemas.openxmlformats.org/officeDocument/2006/relationships/hyperlink" Target="http://www.snmp-informant.com/" TargetMode="External"/><Relationship Id="rId4" Type="http://schemas.openxmlformats.org/officeDocument/2006/relationships/hyperlink" Target="http://www.wtcs.org/snmp4tpc/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sgroups.com.au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57232"/>
            <a:ext cx="7772400" cy="1470025"/>
          </a:xfrm>
        </p:spPr>
        <p:txBody>
          <a:bodyPr/>
          <a:lstStyle/>
          <a:p>
            <a:r>
              <a:rPr lang="en-AU" sz="5400" dirty="0" smtClean="0"/>
              <a:t>Managed Services The Easy Way</a:t>
            </a:r>
            <a:endParaRPr lang="en-US" sz="540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14620"/>
            <a:ext cx="6400800" cy="1285884"/>
          </a:xfrm>
        </p:spPr>
        <p:txBody>
          <a:bodyPr/>
          <a:lstStyle/>
          <a:p>
            <a:r>
              <a:rPr lang="en-AU" dirty="0" smtClean="0"/>
              <a:t>Wayne Small [SBS-MVP]</a:t>
            </a:r>
          </a:p>
          <a:p>
            <a:r>
              <a:rPr lang="en-AU" dirty="0" smtClean="0"/>
              <a:t>SBSfaq.com Pty Ltd</a:t>
            </a:r>
          </a:p>
        </p:txBody>
      </p:sp>
      <p:pic>
        <p:nvPicPr>
          <p:cNvPr id="6" name="Picture 5" descr="logoTypeTag_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4214818"/>
            <a:ext cx="3240024" cy="1158240"/>
          </a:xfrm>
          <a:prstGeom prst="rect">
            <a:avLst/>
          </a:prstGeom>
        </p:spPr>
      </p:pic>
      <p:pic>
        <p:nvPicPr>
          <p:cNvPr id="7" name="Picture 6" descr="WRS---SBSfaq_logo_fina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664" y="4143380"/>
            <a:ext cx="3048022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</a:t>
            </a:r>
            <a:r>
              <a:rPr lang="en-AU" baseline="0" dirty="0" smtClean="0"/>
              <a:t> away from the hourly $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Clients want lowest</a:t>
            </a:r>
            <a:r>
              <a:rPr lang="en-AU" baseline="0" dirty="0" smtClean="0"/>
              <a:t> rate / fastest response</a:t>
            </a:r>
          </a:p>
          <a:p>
            <a:r>
              <a:rPr lang="en-AU" baseline="0" dirty="0" smtClean="0"/>
              <a:t>Competitors focus on your rate not the outcome</a:t>
            </a:r>
          </a:p>
          <a:p>
            <a:r>
              <a:rPr lang="en-AU" baseline="0" dirty="0" smtClean="0"/>
              <a:t>Income stream is NOT predictable</a:t>
            </a:r>
          </a:p>
          <a:p>
            <a:r>
              <a:rPr lang="en-AU" baseline="0" dirty="0" smtClean="0"/>
              <a:t>If you do your job well you don’t get paid at all 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dirty="0" smtClean="0"/>
              <a:t>How to make it happen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Decide on a rate per</a:t>
            </a:r>
            <a:r>
              <a:rPr lang="en-AU" baseline="0" dirty="0" smtClean="0"/>
              <a:t> user / device</a:t>
            </a:r>
          </a:p>
          <a:p>
            <a:r>
              <a:rPr lang="en-AU" dirty="0" smtClean="0"/>
              <a:t>Get an agreement in place</a:t>
            </a:r>
          </a:p>
          <a:p>
            <a:pPr lvl="1"/>
            <a:r>
              <a:rPr lang="en-AU" dirty="0" smtClean="0"/>
              <a:t>Highlight what is covered</a:t>
            </a:r>
          </a:p>
          <a:p>
            <a:pPr lvl="0"/>
            <a:r>
              <a:rPr lang="en-AU" dirty="0" smtClean="0"/>
              <a:t>Lock the customers</a:t>
            </a:r>
            <a:r>
              <a:rPr lang="en-AU" baseline="0" dirty="0" smtClean="0"/>
              <a:t> in place</a:t>
            </a:r>
          </a:p>
          <a:p>
            <a:r>
              <a:rPr lang="en-AU" baseline="0" dirty="0" smtClean="0"/>
              <a:t>Improve efficiency via automation</a:t>
            </a:r>
          </a:p>
          <a:p>
            <a:r>
              <a:rPr lang="en-AU" baseline="0" dirty="0" smtClean="0"/>
              <a:t>Reduce the time it takes you to provide the same services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What's included?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Basic</a:t>
            </a:r>
            <a:r>
              <a:rPr lang="en-AU" baseline="0" dirty="0" smtClean="0"/>
              <a:t> monitoring</a:t>
            </a:r>
          </a:p>
          <a:p>
            <a:r>
              <a:rPr lang="en-AU" baseline="0" dirty="0" smtClean="0"/>
              <a:t>Backup and Recovery</a:t>
            </a:r>
          </a:p>
          <a:p>
            <a:r>
              <a:rPr lang="en-AU" baseline="0" dirty="0" smtClean="0"/>
              <a:t>Patch Management</a:t>
            </a:r>
          </a:p>
          <a:p>
            <a:r>
              <a:rPr lang="en-AU" baseline="0" dirty="0" smtClean="0"/>
              <a:t>Virus/Spyware control/response</a:t>
            </a:r>
          </a:p>
          <a:p>
            <a:r>
              <a:rPr lang="en-AU" baseline="0" dirty="0" smtClean="0"/>
              <a:t>Remote support</a:t>
            </a:r>
          </a:p>
          <a:p>
            <a:r>
              <a:rPr lang="en-AU" baseline="0" dirty="0" smtClean="0"/>
              <a:t>What else?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dirty="0" smtClean="0"/>
              <a:t>How to Structure the agreement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It’s up to you</a:t>
            </a:r>
          </a:p>
          <a:p>
            <a:r>
              <a:rPr lang="en-AU" dirty="0" smtClean="0"/>
              <a:t>Suggest you create multiple</a:t>
            </a:r>
            <a:r>
              <a:rPr lang="en-AU" baseline="0" dirty="0" smtClean="0"/>
              <a:t> levels of agreement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Desktop SLA Examples</a:t>
            </a:r>
            <a:endParaRPr lang="en-AU" dirty="0"/>
          </a:p>
        </p:txBody>
      </p: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219200" y="1500174"/>
            <a:ext cx="2170113" cy="4035425"/>
            <a:chOff x="768" y="1154"/>
            <a:chExt cx="1367" cy="2542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768" y="1348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gray">
            <a:xfrm>
              <a:off x="789" y="1353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800" y="2653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137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>
              <a:off x="800" y="1367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3333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gray">
            <a:xfrm>
              <a:off x="772" y="3148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gray">
            <a:xfrm>
              <a:off x="800" y="3163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11" name="Group 10"/>
            <p:cNvGrpSpPr>
              <a:grpSpLocks/>
            </p:cNvGrpSpPr>
            <p:nvPr/>
          </p:nvGrpSpPr>
          <p:grpSpPr bwMode="auto">
            <a:xfrm>
              <a:off x="1237" y="1154"/>
              <a:ext cx="405" cy="405"/>
              <a:chOff x="1289" y="582"/>
              <a:chExt cx="668" cy="668"/>
            </a:xfrm>
          </p:grpSpPr>
          <p:sp>
            <p:nvSpPr>
              <p:cNvPr id="14" name="Oval 11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AU"/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AU"/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AU"/>
              </a:p>
            </p:txBody>
          </p:sp>
          <p:sp>
            <p:nvSpPr>
              <p:cNvPr id="18" name="Oval 15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AU"/>
              </a:p>
            </p:txBody>
          </p:sp>
        </p:grpSp>
        <p:sp>
          <p:nvSpPr>
            <p:cNvPr id="12" name="Text Box 16"/>
            <p:cNvSpPr txBox="1">
              <a:spLocks noChangeArrowheads="1"/>
            </p:cNvSpPr>
            <p:nvPr/>
          </p:nvSpPr>
          <p:spPr bwMode="gray">
            <a:xfrm>
              <a:off x="1266" y="1218"/>
              <a:ext cx="3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yriad Web Pro" pitchFamily="34" charset="0"/>
                </a:rPr>
                <a:t>L1</a:t>
              </a:r>
              <a:endPara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Myriad Web Pro" pitchFamily="34" charset="0"/>
              </a:endParaRP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gray">
            <a:xfrm>
              <a:off x="816" y="1634"/>
              <a:ext cx="1296" cy="14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 dirty="0">
                  <a:latin typeface="Verdana" pitchFamily="34" charset="0"/>
                </a:rPr>
                <a:t>Per-PC Cost</a:t>
              </a:r>
            </a:p>
            <a:p>
              <a:pPr algn="ctr" eaLnBrk="1" hangingPunct="1"/>
              <a:r>
                <a:rPr lang="en-US" sz="1200" b="1" dirty="0">
                  <a:latin typeface="Verdana" pitchFamily="34" charset="0"/>
                </a:rPr>
                <a:t>$10-$30</a:t>
              </a:r>
            </a:p>
            <a:p>
              <a:pPr eaLnBrk="1" hangingPunct="1"/>
              <a:endParaRPr lang="en-US" sz="800" dirty="0">
                <a:latin typeface="Verdana" pitchFamily="34" charset="0"/>
              </a:endParaRPr>
            </a:p>
            <a:p>
              <a:r>
                <a:rPr lang="en-US" sz="1200" dirty="0">
                  <a:latin typeface="Verdana" pitchFamily="34" charset="0"/>
                </a:rPr>
                <a:t>Patch Management</a:t>
              </a:r>
            </a:p>
            <a:p>
              <a:r>
                <a:rPr lang="en-US" sz="1200" dirty="0">
                  <a:latin typeface="Verdana" pitchFamily="34" charset="0"/>
                </a:rPr>
                <a:t>System Log Monitoring</a:t>
              </a:r>
            </a:p>
            <a:p>
              <a:r>
                <a:rPr lang="en-US" sz="1200" dirty="0">
                  <a:latin typeface="Verdana" pitchFamily="34" charset="0"/>
                </a:rPr>
                <a:t>Virus Protection</a:t>
              </a:r>
            </a:p>
            <a:p>
              <a:r>
                <a:rPr lang="en-US" sz="1200" dirty="0">
                  <a:latin typeface="Verdana" pitchFamily="34" charset="0"/>
                </a:rPr>
                <a:t>Daily System Audits</a:t>
              </a:r>
            </a:p>
            <a:p>
              <a:r>
                <a:rPr lang="en-US" sz="1200" dirty="0">
                  <a:latin typeface="Verdana" pitchFamily="34" charset="0"/>
                </a:rPr>
                <a:t>Monthly Reports</a:t>
              </a:r>
            </a:p>
            <a:p>
              <a:endParaRPr lang="en-US" sz="1200" dirty="0">
                <a:latin typeface="Verdana" pitchFamily="34" charset="0"/>
              </a:endParaRPr>
            </a:p>
            <a:p>
              <a:r>
                <a:rPr lang="en-US" sz="1200" dirty="0">
                  <a:latin typeface="Verdana" pitchFamily="34" charset="0"/>
                </a:rPr>
                <a:t>24 Hr Response</a:t>
              </a:r>
            </a:p>
            <a:p>
              <a:endParaRPr lang="en-US" sz="1200" dirty="0">
                <a:solidFill>
                  <a:schemeClr val="bg1"/>
                </a:solidFill>
                <a:latin typeface="Verdana" pitchFamily="34" charset="0"/>
              </a:endParaRPr>
            </a:p>
            <a:p>
              <a:pPr eaLnBrk="1" hangingPunct="1"/>
              <a:endParaRPr lang="en-US" sz="12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  <p:grpSp>
        <p:nvGrpSpPr>
          <p:cNvPr id="19" name="Group 48"/>
          <p:cNvGrpSpPr>
            <a:grpSpLocks/>
          </p:cNvGrpSpPr>
          <p:nvPr/>
        </p:nvGrpSpPr>
        <p:grpSpPr bwMode="auto">
          <a:xfrm>
            <a:off x="3581400" y="1500174"/>
            <a:ext cx="2166938" cy="4035425"/>
            <a:chOff x="2256" y="1154"/>
            <a:chExt cx="1365" cy="2542"/>
          </a:xfrm>
        </p:grpSpPr>
        <p:sp>
          <p:nvSpPr>
            <p:cNvPr id="20" name="AutoShape 19"/>
            <p:cNvSpPr>
              <a:spLocks noChangeArrowheads="1"/>
            </p:cNvSpPr>
            <p:nvPr/>
          </p:nvSpPr>
          <p:spPr bwMode="gray">
            <a:xfrm>
              <a:off x="2256" y="1348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gray">
            <a:xfrm>
              <a:off x="2277" y="1353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2" name="AutoShape 21"/>
            <p:cNvSpPr>
              <a:spLocks noChangeArrowheads="1"/>
            </p:cNvSpPr>
            <p:nvPr/>
          </p:nvSpPr>
          <p:spPr bwMode="gray">
            <a:xfrm>
              <a:off x="2288" y="2653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5451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3" name="AutoShape 22"/>
            <p:cNvSpPr>
              <a:spLocks noChangeArrowheads="1"/>
            </p:cNvSpPr>
            <p:nvPr/>
          </p:nvSpPr>
          <p:spPr bwMode="gray">
            <a:xfrm>
              <a:off x="2288" y="1367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33333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gray">
            <a:xfrm>
              <a:off x="2725" y="1154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729" y="1157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AU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gray">
            <a:xfrm>
              <a:off x="2734" y="1159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AU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738" y="1163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AU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gray">
            <a:xfrm>
              <a:off x="2760" y="1173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AU"/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gray">
            <a:xfrm>
              <a:off x="2754" y="1218"/>
              <a:ext cx="3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yriad Web Pro" pitchFamily="34" charset="0"/>
                </a:rPr>
                <a:t>L2</a:t>
              </a:r>
              <a:endPara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Myriad Web Pro" pitchFamily="34" charset="0"/>
              </a:endParaRP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gray">
            <a:xfrm>
              <a:off x="2304" y="1634"/>
              <a:ext cx="1296" cy="15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 dirty="0">
                  <a:latin typeface="Verdana" pitchFamily="34" charset="0"/>
                </a:rPr>
                <a:t>Per-PC Cost</a:t>
              </a:r>
            </a:p>
            <a:p>
              <a:pPr algn="ctr" eaLnBrk="1" hangingPunct="1"/>
              <a:r>
                <a:rPr lang="en-US" sz="1200" b="1" dirty="0">
                  <a:latin typeface="Verdana" pitchFamily="34" charset="0"/>
                </a:rPr>
                <a:t>$45-$75</a:t>
              </a:r>
            </a:p>
            <a:p>
              <a:pPr eaLnBrk="1" hangingPunct="1"/>
              <a:endParaRPr lang="en-US" sz="800" b="1" dirty="0">
                <a:latin typeface="Verdana" pitchFamily="34" charset="0"/>
              </a:endParaRPr>
            </a:p>
            <a:p>
              <a:r>
                <a:rPr lang="en-US" sz="1200" dirty="0">
                  <a:latin typeface="Verdana" pitchFamily="34" charset="0"/>
                </a:rPr>
                <a:t>Limited Help Desk</a:t>
              </a:r>
            </a:p>
            <a:p>
              <a:r>
                <a:rPr lang="en-US" sz="1200" dirty="0">
                  <a:latin typeface="Verdana" pitchFamily="34" charset="0"/>
                </a:rPr>
                <a:t>Application Deployment</a:t>
              </a:r>
            </a:p>
            <a:p>
              <a:r>
                <a:rPr lang="en-US" sz="1200" dirty="0">
                  <a:latin typeface="Verdana" pitchFamily="34" charset="0"/>
                </a:rPr>
                <a:t>Application /HW change</a:t>
              </a:r>
            </a:p>
            <a:p>
              <a:r>
                <a:rPr lang="en-US" sz="1200" dirty="0">
                  <a:latin typeface="Verdana" pitchFamily="34" charset="0"/>
                </a:rPr>
                <a:t>Security Log Monitoring</a:t>
              </a:r>
            </a:p>
            <a:p>
              <a:r>
                <a:rPr lang="en-US" sz="1200" dirty="0">
                  <a:latin typeface="Verdana" pitchFamily="34" charset="0"/>
                </a:rPr>
                <a:t>Spyware Removal</a:t>
              </a:r>
            </a:p>
            <a:p>
              <a:r>
                <a:rPr lang="en-US" sz="1200" dirty="0">
                  <a:latin typeface="Verdana" pitchFamily="34" charset="0"/>
                </a:rPr>
                <a:t>Bandwidth Usage</a:t>
              </a:r>
            </a:p>
            <a:p>
              <a:r>
                <a:rPr lang="en-US" sz="1200" dirty="0">
                  <a:latin typeface="Verdana" pitchFamily="34" charset="0"/>
                </a:rPr>
                <a:t>Asset Management</a:t>
              </a:r>
            </a:p>
            <a:p>
              <a:r>
                <a:rPr lang="en-US" sz="1200" dirty="0">
                  <a:latin typeface="Verdana" pitchFamily="34" charset="0"/>
                </a:rPr>
                <a:t>Remote Management</a:t>
              </a:r>
            </a:p>
            <a:p>
              <a:r>
                <a:rPr lang="en-US" sz="1200" dirty="0">
                  <a:latin typeface="Verdana" pitchFamily="34" charset="0"/>
                </a:rPr>
                <a:t>4 Hr Response</a:t>
              </a:r>
            </a:p>
            <a:p>
              <a:pPr eaLnBrk="1" hangingPunct="1"/>
              <a:endParaRPr lang="en-US" sz="12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31" name="AutoShape 30"/>
            <p:cNvSpPr>
              <a:spLocks noChangeArrowheads="1"/>
            </p:cNvSpPr>
            <p:nvPr/>
          </p:nvSpPr>
          <p:spPr bwMode="gray">
            <a:xfrm>
              <a:off x="2258" y="3148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2" name="AutoShape 31"/>
            <p:cNvSpPr>
              <a:spLocks noChangeArrowheads="1"/>
            </p:cNvSpPr>
            <p:nvPr/>
          </p:nvSpPr>
          <p:spPr bwMode="gray">
            <a:xfrm>
              <a:off x="2286" y="3163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33" name="Group 49"/>
          <p:cNvGrpSpPr>
            <a:grpSpLocks/>
          </p:cNvGrpSpPr>
          <p:nvPr/>
        </p:nvGrpSpPr>
        <p:grpSpPr bwMode="auto">
          <a:xfrm>
            <a:off x="5937250" y="1500174"/>
            <a:ext cx="2170113" cy="4035425"/>
            <a:chOff x="3740" y="1154"/>
            <a:chExt cx="1367" cy="2542"/>
          </a:xfrm>
        </p:grpSpPr>
        <p:sp>
          <p:nvSpPr>
            <p:cNvPr id="34" name="AutoShape 33"/>
            <p:cNvSpPr>
              <a:spLocks noChangeArrowheads="1"/>
            </p:cNvSpPr>
            <p:nvPr/>
          </p:nvSpPr>
          <p:spPr bwMode="gray">
            <a:xfrm>
              <a:off x="3744" y="1348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5" name="AutoShape 34"/>
            <p:cNvSpPr>
              <a:spLocks noChangeArrowheads="1"/>
            </p:cNvSpPr>
            <p:nvPr/>
          </p:nvSpPr>
          <p:spPr bwMode="gray">
            <a:xfrm>
              <a:off x="3765" y="1353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6" name="AutoShape 35"/>
            <p:cNvSpPr>
              <a:spLocks noChangeArrowheads="1"/>
            </p:cNvSpPr>
            <p:nvPr/>
          </p:nvSpPr>
          <p:spPr bwMode="gray">
            <a:xfrm>
              <a:off x="3776" y="2653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57647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7" name="AutoShape 36"/>
            <p:cNvSpPr>
              <a:spLocks noChangeArrowheads="1"/>
            </p:cNvSpPr>
            <p:nvPr/>
          </p:nvSpPr>
          <p:spPr bwMode="gray">
            <a:xfrm>
              <a:off x="3776" y="1367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>
                    <a:gamma/>
                    <a:tint val="33333"/>
                    <a:invGamma/>
                  </a:schemeClr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4213" y="1154"/>
              <a:ext cx="405" cy="405"/>
              <a:chOff x="1289" y="582"/>
              <a:chExt cx="668" cy="668"/>
            </a:xfrm>
          </p:grpSpPr>
          <p:sp>
            <p:nvSpPr>
              <p:cNvPr id="43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44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AU"/>
              </a:p>
            </p:txBody>
          </p:sp>
          <p:sp>
            <p:nvSpPr>
              <p:cNvPr id="45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AU"/>
              </a:p>
            </p:txBody>
          </p:sp>
          <p:sp>
            <p:nvSpPr>
              <p:cNvPr id="46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AU"/>
              </a:p>
            </p:txBody>
          </p:sp>
          <p:sp>
            <p:nvSpPr>
              <p:cNvPr id="47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AU"/>
              </a:p>
            </p:txBody>
          </p:sp>
        </p:grpSp>
        <p:sp>
          <p:nvSpPr>
            <p:cNvPr id="39" name="Text Box 43"/>
            <p:cNvSpPr txBox="1">
              <a:spLocks noChangeArrowheads="1"/>
            </p:cNvSpPr>
            <p:nvPr/>
          </p:nvSpPr>
          <p:spPr bwMode="gray">
            <a:xfrm>
              <a:off x="4242" y="1218"/>
              <a:ext cx="3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yriad Web Pro" pitchFamily="34" charset="0"/>
                </a:rPr>
                <a:t>L3</a:t>
              </a:r>
              <a:endPara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Myriad Web Pro" pitchFamily="34" charset="0"/>
              </a:endParaRPr>
            </a:p>
          </p:txBody>
        </p:sp>
        <p:sp>
          <p:nvSpPr>
            <p:cNvPr id="40" name="Text Box 44"/>
            <p:cNvSpPr txBox="1">
              <a:spLocks noChangeArrowheads="1"/>
            </p:cNvSpPr>
            <p:nvPr/>
          </p:nvSpPr>
          <p:spPr bwMode="gray">
            <a:xfrm>
              <a:off x="3792" y="1634"/>
              <a:ext cx="1296" cy="16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 dirty="0">
                  <a:latin typeface="Verdana" pitchFamily="34" charset="0"/>
                </a:rPr>
                <a:t>Per-PC Cost</a:t>
              </a:r>
            </a:p>
            <a:p>
              <a:pPr algn="ctr" eaLnBrk="1" hangingPunct="1"/>
              <a:r>
                <a:rPr lang="en-US" sz="1200" b="1" dirty="0">
                  <a:latin typeface="Verdana" pitchFamily="34" charset="0"/>
                </a:rPr>
                <a:t>$70 -$100</a:t>
              </a:r>
            </a:p>
            <a:p>
              <a:pPr algn="ctr" eaLnBrk="1" hangingPunct="1"/>
              <a:endParaRPr lang="en-US" sz="800" b="1" dirty="0">
                <a:latin typeface="Verdana" pitchFamily="34" charset="0"/>
              </a:endParaRPr>
            </a:p>
            <a:p>
              <a:r>
                <a:rPr lang="en-US" sz="1200" dirty="0">
                  <a:latin typeface="Verdana" pitchFamily="34" charset="0"/>
                </a:rPr>
                <a:t>End User RC</a:t>
              </a:r>
            </a:p>
            <a:p>
              <a:r>
                <a:rPr lang="en-US" sz="1200" dirty="0">
                  <a:latin typeface="Verdana" pitchFamily="34" charset="0"/>
                </a:rPr>
                <a:t>Desktop Policy Enforcement</a:t>
              </a:r>
            </a:p>
            <a:p>
              <a:r>
                <a:rPr lang="en-US" sz="1200" dirty="0">
                  <a:latin typeface="Verdana" pitchFamily="34" charset="0"/>
                </a:rPr>
                <a:t>Unlimited Help Desk</a:t>
              </a:r>
            </a:p>
            <a:p>
              <a:r>
                <a:rPr lang="en-US" sz="1200" dirty="0">
                  <a:latin typeface="Verdana" pitchFamily="34" charset="0"/>
                </a:rPr>
                <a:t>Limited On-site</a:t>
              </a:r>
            </a:p>
            <a:p>
              <a:r>
                <a:rPr lang="en-US" sz="1200" dirty="0">
                  <a:latin typeface="Verdana" pitchFamily="34" charset="0"/>
                </a:rPr>
                <a:t>BU-DR</a:t>
              </a:r>
            </a:p>
            <a:p>
              <a:r>
                <a:rPr lang="en-US" sz="1200" dirty="0">
                  <a:latin typeface="Verdana" pitchFamily="34" charset="0"/>
                </a:rPr>
                <a:t>Weekly Reporting</a:t>
              </a:r>
            </a:p>
            <a:p>
              <a:endParaRPr lang="en-US" sz="1200" dirty="0">
                <a:latin typeface="Verdana" pitchFamily="34" charset="0"/>
              </a:endParaRPr>
            </a:p>
            <a:p>
              <a:r>
                <a:rPr lang="en-US" sz="1200" dirty="0">
                  <a:latin typeface="Verdana" pitchFamily="34" charset="0"/>
                </a:rPr>
                <a:t>2 Hr Rapid Response</a:t>
              </a:r>
            </a:p>
            <a:p>
              <a:endParaRPr lang="en-US" sz="1200" dirty="0">
                <a:latin typeface="Verdana" pitchFamily="34" charset="0"/>
              </a:endParaRPr>
            </a:p>
            <a:p>
              <a:pPr eaLnBrk="1" hangingPunct="1"/>
              <a:endParaRPr lang="en-US" sz="120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41" name="AutoShape 45"/>
            <p:cNvSpPr>
              <a:spLocks noChangeArrowheads="1"/>
            </p:cNvSpPr>
            <p:nvPr/>
          </p:nvSpPr>
          <p:spPr bwMode="gray">
            <a:xfrm>
              <a:off x="3740" y="3148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42" name="AutoShape 46"/>
            <p:cNvSpPr>
              <a:spLocks noChangeArrowheads="1"/>
            </p:cNvSpPr>
            <p:nvPr/>
          </p:nvSpPr>
          <p:spPr bwMode="gray">
            <a:xfrm>
              <a:off x="3768" y="3163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477104" y="5295141"/>
            <a:ext cx="2380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Examples courtesy of </a:t>
            </a:r>
            <a:r>
              <a:rPr lang="en-AU" sz="1200" dirty="0" err="1" smtClean="0"/>
              <a:t>Kaseya</a:t>
            </a:r>
            <a:r>
              <a:rPr lang="en-AU" sz="1200" dirty="0" smtClean="0"/>
              <a:t> </a:t>
            </a:r>
            <a:r>
              <a:rPr lang="en-AU" sz="1200" dirty="0" smtClean="0">
                <a:sym typeface="Wingdings" pitchFamily="2" charset="2"/>
              </a:rPr>
              <a:t></a:t>
            </a:r>
            <a:endParaRPr lang="en-A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Server SLA Examples</a:t>
            </a:r>
            <a:endParaRPr lang="en-AU" dirty="0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2297113" y="1357298"/>
            <a:ext cx="2170112" cy="4035425"/>
            <a:chOff x="1447" y="1154"/>
            <a:chExt cx="1367" cy="2542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47" y="1348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gray">
            <a:xfrm>
              <a:off x="1468" y="1353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gray">
            <a:xfrm>
              <a:off x="1479" y="2653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51373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gray">
            <a:xfrm>
              <a:off x="1479" y="1367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>
                    <a:gamma/>
                    <a:tint val="33333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gray">
            <a:xfrm>
              <a:off x="1451" y="3148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gray">
            <a:xfrm>
              <a:off x="1479" y="3163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grpSp>
          <p:nvGrpSpPr>
            <p:cNvPr id="11" name="Group 9"/>
            <p:cNvGrpSpPr>
              <a:grpSpLocks/>
            </p:cNvGrpSpPr>
            <p:nvPr/>
          </p:nvGrpSpPr>
          <p:grpSpPr bwMode="auto">
            <a:xfrm>
              <a:off x="1916" y="1154"/>
              <a:ext cx="405" cy="405"/>
              <a:chOff x="1289" y="582"/>
              <a:chExt cx="668" cy="668"/>
            </a:xfrm>
          </p:grpSpPr>
          <p:sp>
            <p:nvSpPr>
              <p:cNvPr id="14" name="Oval 10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AU"/>
              </a:p>
            </p:txBody>
          </p:sp>
          <p:sp>
            <p:nvSpPr>
              <p:cNvPr id="15" name="Oval 11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AU"/>
              </a:p>
            </p:txBody>
          </p:sp>
          <p:sp>
            <p:nvSpPr>
              <p:cNvPr id="16" name="Oval 12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AU"/>
              </a:p>
            </p:txBody>
          </p:sp>
          <p:sp>
            <p:nvSpPr>
              <p:cNvPr id="17" name="Oval 13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AU"/>
              </a:p>
            </p:txBody>
          </p:sp>
          <p:sp>
            <p:nvSpPr>
              <p:cNvPr id="18" name="Oval 14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AU"/>
              </a:p>
            </p:txBody>
          </p:sp>
        </p:grpSp>
        <p:sp>
          <p:nvSpPr>
            <p:cNvPr id="12" name="Text Box 15"/>
            <p:cNvSpPr txBox="1">
              <a:spLocks noChangeArrowheads="1"/>
            </p:cNvSpPr>
            <p:nvPr/>
          </p:nvSpPr>
          <p:spPr bwMode="gray">
            <a:xfrm>
              <a:off x="1945" y="1218"/>
              <a:ext cx="3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yriad Web Pro" pitchFamily="34" charset="0"/>
                </a:rPr>
                <a:t>L1</a:t>
              </a:r>
              <a:endPara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Myriad Web Pro" pitchFamily="34" charset="0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gray">
            <a:xfrm>
              <a:off x="1495" y="1634"/>
              <a:ext cx="1296" cy="14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 dirty="0">
                  <a:latin typeface="Verdana" pitchFamily="34" charset="0"/>
                </a:rPr>
                <a:t>Per-Server Cost</a:t>
              </a:r>
            </a:p>
            <a:p>
              <a:pPr algn="ctr" eaLnBrk="1" hangingPunct="1"/>
              <a:r>
                <a:rPr lang="en-US" sz="1200" b="1" dirty="0">
                  <a:latin typeface="Verdana" pitchFamily="34" charset="0"/>
                </a:rPr>
                <a:t>$195-$295</a:t>
              </a:r>
            </a:p>
            <a:p>
              <a:pPr algn="ctr" eaLnBrk="1" hangingPunct="1"/>
              <a:endParaRPr lang="en-US" sz="800" b="1" dirty="0">
                <a:latin typeface="Verdana" pitchFamily="34" charset="0"/>
              </a:endParaRPr>
            </a:p>
            <a:p>
              <a:r>
                <a:rPr lang="en-US" sz="1200" dirty="0">
                  <a:latin typeface="Verdana" pitchFamily="34" charset="0"/>
                </a:rPr>
                <a:t>Patch Management</a:t>
              </a:r>
            </a:p>
            <a:p>
              <a:r>
                <a:rPr lang="en-US" sz="1200" dirty="0">
                  <a:latin typeface="Verdana" pitchFamily="34" charset="0"/>
                </a:rPr>
                <a:t>Remote Management</a:t>
              </a:r>
            </a:p>
            <a:p>
              <a:r>
                <a:rPr lang="en-US" sz="1200" dirty="0">
                  <a:latin typeface="Verdana" pitchFamily="34" charset="0"/>
                </a:rPr>
                <a:t>Event Log Monitoring</a:t>
              </a:r>
            </a:p>
            <a:p>
              <a:r>
                <a:rPr lang="en-US" sz="1200" dirty="0">
                  <a:latin typeface="Verdana" pitchFamily="34" charset="0"/>
                </a:rPr>
                <a:t>Backup Reporting</a:t>
              </a:r>
            </a:p>
            <a:p>
              <a:r>
                <a:rPr lang="en-US" sz="1200" dirty="0">
                  <a:latin typeface="Verdana" pitchFamily="34" charset="0"/>
                </a:rPr>
                <a:t>Hardware Changes</a:t>
              </a:r>
            </a:p>
            <a:p>
              <a:r>
                <a:rPr lang="en-US" sz="1200" dirty="0">
                  <a:latin typeface="Verdana" pitchFamily="34" charset="0"/>
                </a:rPr>
                <a:t>CPU Load</a:t>
              </a:r>
            </a:p>
            <a:p>
              <a:endParaRPr lang="en-US" sz="1200" dirty="0">
                <a:latin typeface="Verdana" pitchFamily="34" charset="0"/>
              </a:endParaRPr>
            </a:p>
            <a:p>
              <a:r>
                <a:rPr lang="en-US" sz="1200" dirty="0">
                  <a:latin typeface="Verdana" pitchFamily="34" charset="0"/>
                </a:rPr>
                <a:t>4 Hr Response</a:t>
              </a:r>
            </a:p>
            <a:p>
              <a:pPr algn="ctr" eaLnBrk="1" hangingPunct="1"/>
              <a:endParaRPr lang="en-US" sz="1200" dirty="0">
                <a:latin typeface="Verdana" pitchFamily="34" charset="0"/>
              </a:endParaRPr>
            </a:p>
          </p:txBody>
        </p:sp>
      </p:grpSp>
      <p:grpSp>
        <p:nvGrpSpPr>
          <p:cNvPr id="19" name="Group 45"/>
          <p:cNvGrpSpPr>
            <a:grpSpLocks/>
          </p:cNvGrpSpPr>
          <p:nvPr/>
        </p:nvGrpSpPr>
        <p:grpSpPr bwMode="auto">
          <a:xfrm>
            <a:off x="4659313" y="1357298"/>
            <a:ext cx="2166937" cy="4035425"/>
            <a:chOff x="2935" y="1154"/>
            <a:chExt cx="1365" cy="2542"/>
          </a:xfrm>
        </p:grpSpPr>
        <p:sp>
          <p:nvSpPr>
            <p:cNvPr id="20" name="AutoShape 17"/>
            <p:cNvSpPr>
              <a:spLocks noChangeArrowheads="1"/>
            </p:cNvSpPr>
            <p:nvPr/>
          </p:nvSpPr>
          <p:spPr bwMode="gray">
            <a:xfrm>
              <a:off x="2935" y="1348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1" name="AutoShape 18"/>
            <p:cNvSpPr>
              <a:spLocks noChangeArrowheads="1"/>
            </p:cNvSpPr>
            <p:nvPr/>
          </p:nvSpPr>
          <p:spPr bwMode="gray">
            <a:xfrm>
              <a:off x="2956" y="1353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2" name="AutoShape 19"/>
            <p:cNvSpPr>
              <a:spLocks noChangeArrowheads="1"/>
            </p:cNvSpPr>
            <p:nvPr/>
          </p:nvSpPr>
          <p:spPr bwMode="gray">
            <a:xfrm>
              <a:off x="2967" y="2653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tint val="54510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3" name="AutoShape 20"/>
            <p:cNvSpPr>
              <a:spLocks noChangeArrowheads="1"/>
            </p:cNvSpPr>
            <p:nvPr/>
          </p:nvSpPr>
          <p:spPr bwMode="gray">
            <a:xfrm>
              <a:off x="2967" y="1367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>
                    <a:gamma/>
                    <a:tint val="33333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gray">
            <a:xfrm>
              <a:off x="3404" y="1154"/>
              <a:ext cx="405" cy="40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AU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gray">
            <a:xfrm>
              <a:off x="3408" y="1157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AU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gray">
            <a:xfrm>
              <a:off x="3413" y="1159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AU"/>
            </a:p>
          </p:txBody>
        </p:sp>
        <p:sp>
          <p:nvSpPr>
            <p:cNvPr id="27" name="Oval 24"/>
            <p:cNvSpPr>
              <a:spLocks noChangeArrowheads="1"/>
            </p:cNvSpPr>
            <p:nvPr/>
          </p:nvSpPr>
          <p:spPr bwMode="gray">
            <a:xfrm>
              <a:off x="3417" y="1163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AU"/>
            </a:p>
          </p:txBody>
        </p:sp>
        <p:sp>
          <p:nvSpPr>
            <p:cNvPr id="28" name="Oval 25"/>
            <p:cNvSpPr>
              <a:spLocks noChangeArrowheads="1"/>
            </p:cNvSpPr>
            <p:nvPr/>
          </p:nvSpPr>
          <p:spPr bwMode="gray">
            <a:xfrm>
              <a:off x="3439" y="1173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AU"/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gray">
            <a:xfrm>
              <a:off x="3433" y="1218"/>
              <a:ext cx="340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Myriad Web Pro" pitchFamily="34" charset="0"/>
                </a:rPr>
                <a:t>L2</a:t>
              </a:r>
              <a:endParaRPr lang="en-US" sz="1800" b="1">
                <a:effectLst>
                  <a:outerShdw blurRad="38100" dist="38100" dir="2700000" algn="tl">
                    <a:srgbClr val="C0C0C0"/>
                  </a:outerShdw>
                </a:effectLst>
                <a:latin typeface="Myriad Web Pro" pitchFamily="34" charset="0"/>
              </a:endParaRPr>
            </a:p>
          </p:txBody>
        </p:sp>
        <p:sp>
          <p:nvSpPr>
            <p:cNvPr id="30" name="Text Box 27"/>
            <p:cNvSpPr txBox="1">
              <a:spLocks noChangeArrowheads="1"/>
            </p:cNvSpPr>
            <p:nvPr/>
          </p:nvSpPr>
          <p:spPr bwMode="gray">
            <a:xfrm>
              <a:off x="2983" y="1634"/>
              <a:ext cx="1296" cy="16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200" b="1" dirty="0">
                  <a:latin typeface="Verdana" pitchFamily="34" charset="0"/>
                </a:rPr>
                <a:t>Per-Server Cost</a:t>
              </a:r>
            </a:p>
            <a:p>
              <a:pPr algn="ctr" eaLnBrk="1" hangingPunct="1"/>
              <a:r>
                <a:rPr lang="en-US" sz="1200" b="1" dirty="0">
                  <a:latin typeface="Verdana" pitchFamily="34" charset="0"/>
                </a:rPr>
                <a:t>$300 - $800</a:t>
              </a:r>
            </a:p>
            <a:p>
              <a:pPr algn="ctr" eaLnBrk="1" hangingPunct="1"/>
              <a:endParaRPr lang="en-US" sz="800" b="1" dirty="0">
                <a:latin typeface="Verdana" pitchFamily="34" charset="0"/>
              </a:endParaRPr>
            </a:p>
            <a:p>
              <a:r>
                <a:rPr lang="en-US" sz="1200" dirty="0">
                  <a:latin typeface="Verdana" pitchFamily="34" charset="0"/>
                </a:rPr>
                <a:t>Exchange Monitoring</a:t>
              </a:r>
            </a:p>
            <a:p>
              <a:r>
                <a:rPr lang="en-US" sz="1200" dirty="0">
                  <a:latin typeface="Verdana" pitchFamily="34" charset="0"/>
                </a:rPr>
                <a:t>Security Log Monitoring</a:t>
              </a:r>
            </a:p>
            <a:p>
              <a:r>
                <a:rPr lang="en-US" sz="1200" dirty="0">
                  <a:latin typeface="Verdana" pitchFamily="34" charset="0"/>
                </a:rPr>
                <a:t>Application Deployment</a:t>
              </a:r>
            </a:p>
            <a:p>
              <a:r>
                <a:rPr lang="en-US" sz="1200" dirty="0">
                  <a:latin typeface="Verdana" pitchFamily="34" charset="0"/>
                </a:rPr>
                <a:t>Service Monitoring and Notification</a:t>
              </a:r>
            </a:p>
            <a:p>
              <a:r>
                <a:rPr lang="en-US" sz="1200" dirty="0">
                  <a:latin typeface="Verdana" pitchFamily="34" charset="0"/>
                </a:rPr>
                <a:t>Backup Reporting</a:t>
              </a:r>
            </a:p>
            <a:p>
              <a:r>
                <a:rPr lang="en-US" sz="1200" dirty="0">
                  <a:latin typeface="Verdana" pitchFamily="34" charset="0"/>
                </a:rPr>
                <a:t>SQL Monitoring</a:t>
              </a:r>
            </a:p>
            <a:p>
              <a:r>
                <a:rPr lang="en-US" sz="1200" dirty="0">
                  <a:latin typeface="Verdana" pitchFamily="34" charset="0"/>
                </a:rPr>
                <a:t>Disaster Recovery (DR)</a:t>
              </a:r>
            </a:p>
            <a:p>
              <a:endParaRPr lang="en-US" sz="800" dirty="0">
                <a:latin typeface="Verdana" pitchFamily="34" charset="0"/>
              </a:endParaRPr>
            </a:p>
            <a:p>
              <a:r>
                <a:rPr lang="en-US" sz="1200" dirty="0">
                  <a:latin typeface="Verdana" pitchFamily="34" charset="0"/>
                </a:rPr>
                <a:t>1 Hr Rapid Response</a:t>
              </a:r>
            </a:p>
            <a:p>
              <a:pPr algn="ctr" eaLnBrk="1" hangingPunct="1"/>
              <a:endParaRPr lang="en-US" sz="1200" b="1" dirty="0">
                <a:latin typeface="Verdana" pitchFamily="34" charset="0"/>
              </a:endParaRPr>
            </a:p>
          </p:txBody>
        </p:sp>
        <p:sp>
          <p:nvSpPr>
            <p:cNvPr id="31" name="AutoShape 28"/>
            <p:cNvSpPr>
              <a:spLocks noChangeArrowheads="1"/>
            </p:cNvSpPr>
            <p:nvPr/>
          </p:nvSpPr>
          <p:spPr bwMode="gray">
            <a:xfrm>
              <a:off x="2937" y="3148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32" name="AutoShape 29"/>
            <p:cNvSpPr>
              <a:spLocks noChangeArrowheads="1"/>
            </p:cNvSpPr>
            <p:nvPr/>
          </p:nvSpPr>
          <p:spPr bwMode="gray">
            <a:xfrm>
              <a:off x="2965" y="3163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357554" y="5295141"/>
            <a:ext cx="2380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Examples courtesy of </a:t>
            </a:r>
            <a:r>
              <a:rPr lang="en-AU" sz="1200" dirty="0" err="1" smtClean="0"/>
              <a:t>Kaseya</a:t>
            </a:r>
            <a:r>
              <a:rPr lang="en-AU" sz="1200" dirty="0" smtClean="0"/>
              <a:t> </a:t>
            </a:r>
            <a:r>
              <a:rPr lang="en-AU" sz="1200" dirty="0" smtClean="0">
                <a:sym typeface="Wingdings" pitchFamily="2" charset="2"/>
              </a:rPr>
              <a:t></a:t>
            </a:r>
            <a:endParaRPr lang="en-A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Benefits to the Client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Fixed monthly</a:t>
            </a:r>
            <a:r>
              <a:rPr lang="en-AU" baseline="0" dirty="0" smtClean="0"/>
              <a:t> fee</a:t>
            </a:r>
          </a:p>
          <a:p>
            <a:r>
              <a:rPr lang="en-AU" dirty="0" smtClean="0"/>
              <a:t>Improved</a:t>
            </a:r>
            <a:r>
              <a:rPr lang="en-AU" baseline="0" dirty="0" smtClean="0"/>
              <a:t> uptime, security</a:t>
            </a:r>
          </a:p>
          <a:p>
            <a:r>
              <a:rPr lang="en-AU" baseline="0" dirty="0" smtClean="0"/>
              <a:t>Service Level Agreement in place</a:t>
            </a:r>
          </a:p>
          <a:p>
            <a:r>
              <a:rPr lang="en-AU" dirty="0" smtClean="0"/>
              <a:t>Allows us to focus on strategic</a:t>
            </a:r>
            <a:r>
              <a:rPr lang="en-AU" baseline="0" dirty="0" smtClean="0"/>
              <a:t> value rather than break/fix</a:t>
            </a:r>
            <a:endParaRPr lang="en-AU" dirty="0" smtClean="0"/>
          </a:p>
          <a:p>
            <a:r>
              <a:rPr lang="en-AU" dirty="0" smtClean="0"/>
              <a:t>Tell the client “I NOW get paid for doing a good job”</a:t>
            </a:r>
          </a:p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Pre-Packaged</a:t>
            </a:r>
            <a:r>
              <a:rPr lang="en-AU" baseline="0" dirty="0" smtClean="0"/>
              <a:t> Solutions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Kaseya</a:t>
            </a:r>
            <a:endParaRPr lang="en-AU" dirty="0" smtClean="0"/>
          </a:p>
          <a:p>
            <a:r>
              <a:rPr lang="en-AU" dirty="0" smtClean="0"/>
              <a:t>Level Platforms</a:t>
            </a:r>
          </a:p>
          <a:p>
            <a:r>
              <a:rPr lang="en-AU" dirty="0" smtClean="0"/>
              <a:t>Hound</a:t>
            </a:r>
            <a:r>
              <a:rPr lang="en-AU" baseline="0" dirty="0" smtClean="0"/>
              <a:t> Dog</a:t>
            </a:r>
          </a:p>
          <a:p>
            <a:endParaRPr lang="en-AU" baseline="0" dirty="0" smtClean="0"/>
          </a:p>
          <a:p>
            <a:r>
              <a:rPr lang="en-AU" baseline="0" dirty="0" smtClean="0"/>
              <a:t>All good solutions – but what can we do out of the box?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Other Options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aseline="0" dirty="0" smtClean="0"/>
              <a:t>SBS 2003 Monitoring and Reporting</a:t>
            </a:r>
          </a:p>
          <a:p>
            <a:r>
              <a:rPr lang="en-AU" baseline="0" dirty="0" smtClean="0"/>
              <a:t>IBM Director</a:t>
            </a:r>
          </a:p>
          <a:p>
            <a:endParaRPr lang="en-AU" baseline="0" dirty="0" smtClean="0"/>
          </a:p>
          <a:p>
            <a:r>
              <a:rPr lang="en-AU" baseline="0" dirty="0" smtClean="0"/>
              <a:t>Other low cost tools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Solution Requirements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Track key information</a:t>
            </a:r>
            <a:r>
              <a:rPr lang="en-AU" sz="3200" b="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servers</a:t>
            </a:r>
          </a:p>
          <a:p>
            <a:r>
              <a:rPr lang="en-AU" dirty="0" smtClean="0"/>
              <a:t>Monitoring and alerting</a:t>
            </a:r>
          </a:p>
          <a:p>
            <a:r>
              <a:rPr lang="en-AU" dirty="0" smtClean="0"/>
              <a:t>Remote Access to systems</a:t>
            </a:r>
          </a:p>
          <a:p>
            <a:r>
              <a:rPr lang="en-AU" dirty="0" smtClean="0"/>
              <a:t>Integrate</a:t>
            </a:r>
            <a:r>
              <a:rPr lang="en-AU" baseline="0" dirty="0" smtClean="0"/>
              <a:t> 3</a:t>
            </a:r>
            <a:r>
              <a:rPr lang="en-AU" baseline="30000" dirty="0" smtClean="0"/>
              <a:t>rd</a:t>
            </a:r>
            <a:r>
              <a:rPr lang="en-AU" baseline="0" dirty="0" smtClean="0"/>
              <a:t> party products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Combining</a:t>
            </a:r>
            <a:r>
              <a:rPr lang="en-AU" baseline="0" dirty="0" smtClean="0"/>
              <a:t> Products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Microsoft</a:t>
            </a:r>
          </a:p>
          <a:p>
            <a:pPr lvl="1"/>
            <a:r>
              <a:rPr lang="en-AU" dirty="0" smtClean="0"/>
              <a:t>SBS 2003 R2</a:t>
            </a:r>
          </a:p>
          <a:p>
            <a:pPr lvl="1"/>
            <a:r>
              <a:rPr lang="en-AU" dirty="0" smtClean="0"/>
              <a:t>OneNote</a:t>
            </a:r>
          </a:p>
          <a:p>
            <a:r>
              <a:rPr lang="en-AU" dirty="0" smtClean="0"/>
              <a:t>Trend</a:t>
            </a:r>
            <a:r>
              <a:rPr lang="en-AU" baseline="0" dirty="0" smtClean="0"/>
              <a:t> Micro</a:t>
            </a:r>
          </a:p>
          <a:p>
            <a:pPr lvl="1"/>
            <a:r>
              <a:rPr lang="en-AU" baseline="0" dirty="0" smtClean="0"/>
              <a:t>CSM v3.5 for SMB</a:t>
            </a:r>
          </a:p>
          <a:p>
            <a:r>
              <a:rPr lang="en-AU" dirty="0" smtClean="0"/>
              <a:t>IBM</a:t>
            </a:r>
          </a:p>
          <a:p>
            <a:pPr lvl="1"/>
            <a:r>
              <a:rPr lang="en-AU" dirty="0" smtClean="0"/>
              <a:t>IBM x Series Servers</a:t>
            </a:r>
          </a:p>
          <a:p>
            <a:r>
              <a:rPr lang="en-AU" baseline="0" dirty="0" err="1" smtClean="0"/>
              <a:t>Netgear</a:t>
            </a:r>
            <a:endParaRPr lang="en-AU" baseline="0" dirty="0" smtClean="0"/>
          </a:p>
          <a:p>
            <a:pPr lvl="1"/>
            <a:r>
              <a:rPr lang="en-AU" baseline="0" dirty="0" smtClean="0"/>
              <a:t>Managed Devices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Information on Servers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OneNote</a:t>
            </a:r>
            <a:r>
              <a:rPr lang="en-AU" baseline="0" dirty="0" smtClean="0"/>
              <a:t> 2007</a:t>
            </a:r>
          </a:p>
          <a:p>
            <a:pPr lvl="1"/>
            <a:r>
              <a:rPr lang="en-AU" dirty="0" smtClean="0"/>
              <a:t>Shared notebooks</a:t>
            </a:r>
          </a:p>
          <a:p>
            <a:pPr lvl="1"/>
            <a:r>
              <a:rPr lang="en-AU" dirty="0" smtClean="0"/>
              <a:t>Create Templates for site information</a:t>
            </a:r>
          </a:p>
          <a:p>
            <a:pPr lvl="1"/>
            <a:r>
              <a:rPr lang="en-AU" dirty="0" smtClean="0"/>
              <a:t>Replication of</a:t>
            </a:r>
            <a:r>
              <a:rPr lang="en-AU" baseline="0" dirty="0" smtClean="0"/>
              <a:t> data</a:t>
            </a:r>
          </a:p>
          <a:p>
            <a:pPr lvl="0"/>
            <a:endParaRPr lang="en-AU" dirty="0" smtClean="0"/>
          </a:p>
          <a:p>
            <a:pPr lvl="0"/>
            <a:r>
              <a:rPr lang="en-AU" dirty="0" smtClean="0"/>
              <a:t>Custom Databases for larger organisations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SBS 2003 R2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New</a:t>
            </a:r>
            <a:r>
              <a:rPr lang="en-AU" baseline="0" dirty="0" smtClean="0"/>
              <a:t> Features</a:t>
            </a:r>
          </a:p>
          <a:p>
            <a:pPr lvl="1"/>
            <a:r>
              <a:rPr lang="en-AU" dirty="0" smtClean="0"/>
              <a:t>Update Services – Patch Management</a:t>
            </a:r>
          </a:p>
          <a:p>
            <a:pPr lvl="1"/>
            <a:r>
              <a:rPr lang="en-AU" dirty="0" smtClean="0"/>
              <a:t>Improved licensing for 2</a:t>
            </a:r>
            <a:r>
              <a:rPr lang="en-AU" baseline="30000" dirty="0" smtClean="0"/>
              <a:t>nd</a:t>
            </a:r>
            <a:r>
              <a:rPr lang="en-AU" dirty="0" smtClean="0"/>
              <a:t> Servers</a:t>
            </a:r>
          </a:p>
          <a:p>
            <a:pPr lvl="1"/>
            <a:endParaRPr lang="en-AU" dirty="0" smtClean="0"/>
          </a:p>
          <a:p>
            <a:r>
              <a:rPr lang="en-AU" dirty="0" smtClean="0"/>
              <a:t>Under utilised features</a:t>
            </a:r>
          </a:p>
          <a:p>
            <a:pPr lvl="1"/>
            <a:r>
              <a:rPr lang="en-AU" dirty="0" smtClean="0"/>
              <a:t>SBS Backup – Disaster Recovery</a:t>
            </a:r>
          </a:p>
          <a:p>
            <a:pPr lvl="1"/>
            <a:r>
              <a:rPr lang="en-AU" dirty="0" smtClean="0"/>
              <a:t>Monitoring and Reporting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Update Services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Email you daily with your patch status on your network</a:t>
            </a:r>
          </a:p>
          <a:p>
            <a:r>
              <a:rPr lang="en-AU" dirty="0" smtClean="0"/>
              <a:t>Show you the computers that are not being included in patching?</a:t>
            </a:r>
          </a:p>
          <a:p>
            <a:r>
              <a:rPr lang="en-AU" dirty="0" smtClean="0"/>
              <a:t>Auto approve some patches based on requirements?</a:t>
            </a:r>
          </a:p>
          <a:p>
            <a:r>
              <a:rPr lang="en-AU" dirty="0" smtClean="0"/>
              <a:t>Only download patches that are NEEDED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Update Services – How it works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WSUS 2.0 at the core</a:t>
            </a:r>
          </a:p>
          <a:p>
            <a:r>
              <a:rPr lang="en-AU" dirty="0" smtClean="0"/>
              <a:t>Additional GPO, tasks and wizards</a:t>
            </a:r>
          </a:p>
          <a:p>
            <a:r>
              <a:rPr lang="en-AU" dirty="0" smtClean="0"/>
              <a:t>Configure via SBS Console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Update Services - Reporting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3186" name="Picture 2" descr="C:\DOCUME~1\waynes\LOCALS~1\Temp\msohtmlclip1\01\clip_image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759681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Update Services</a:t>
            </a:r>
            <a:r>
              <a:rPr lang="en-AU" baseline="0" dirty="0" smtClean="0"/>
              <a:t> Demo</a:t>
            </a:r>
            <a:endParaRPr lang="en-AU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Update</a:t>
            </a:r>
            <a:r>
              <a:rPr lang="en-AU" baseline="0" dirty="0" smtClean="0"/>
              <a:t> Services – Extending it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Non LAN</a:t>
            </a:r>
            <a:r>
              <a:rPr lang="en-AU" baseline="0" dirty="0" smtClean="0"/>
              <a:t> based assets</a:t>
            </a:r>
            <a:endParaRPr lang="en-AU" dirty="0" smtClean="0"/>
          </a:p>
          <a:p>
            <a:r>
              <a:rPr lang="en-AU" dirty="0" smtClean="0"/>
              <a:t>Publishing WSUS</a:t>
            </a:r>
          </a:p>
          <a:p>
            <a:r>
              <a:rPr lang="en-AU" dirty="0" smtClean="0"/>
              <a:t>Extra computer groups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SBS Backup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Works well</a:t>
            </a:r>
          </a:p>
          <a:p>
            <a:pPr lvl="1"/>
            <a:r>
              <a:rPr lang="en-AU" dirty="0" smtClean="0"/>
              <a:t>Captures email, AD, open files</a:t>
            </a:r>
          </a:p>
          <a:p>
            <a:r>
              <a:rPr lang="en-AU" dirty="0" smtClean="0"/>
              <a:t>Minimal</a:t>
            </a:r>
            <a:r>
              <a:rPr lang="en-AU" baseline="0" dirty="0" smtClean="0"/>
              <a:t> recovery time</a:t>
            </a:r>
          </a:p>
          <a:p>
            <a:pPr lvl="1"/>
            <a:r>
              <a:rPr lang="en-AU" baseline="0" dirty="0" smtClean="0"/>
              <a:t>Install CD1 then restore from tape</a:t>
            </a:r>
          </a:p>
          <a:p>
            <a:pPr lvl="0"/>
            <a:r>
              <a:rPr lang="en-AU" baseline="0" dirty="0" smtClean="0"/>
              <a:t>Can be sent alerts for backup success and failure</a:t>
            </a:r>
          </a:p>
          <a:p>
            <a:pPr lvl="0"/>
            <a:r>
              <a:rPr lang="en-AU" baseline="0" dirty="0" smtClean="0"/>
              <a:t>Attach backup logs to SBS 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SBS Backup – Reporting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106498" name="Picture 2" descr="C:\DOCUME~1\waynes\LOCALS~1\Temp\msohtmlclip1\01\clip_image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792" y="1643050"/>
            <a:ext cx="8047860" cy="1285884"/>
          </a:xfrm>
          <a:prstGeom prst="rect">
            <a:avLst/>
          </a:prstGeom>
          <a:noFill/>
        </p:spPr>
      </p:pic>
      <p:pic>
        <p:nvPicPr>
          <p:cNvPr id="106500" name="Picture 4" descr="C:\DOCUME~1\waynes\LOCALS~1\Temp\msohtmlclip1\01\clip_image0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00438"/>
            <a:ext cx="8029853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Our</a:t>
            </a:r>
            <a:r>
              <a:rPr lang="en-AU" baseline="0" dirty="0" smtClean="0"/>
              <a:t> </a:t>
            </a:r>
            <a:r>
              <a:rPr lang="en-AU" dirty="0" smtClean="0"/>
              <a:t>Goals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Discuss providing Managed</a:t>
            </a:r>
            <a:r>
              <a:rPr lang="en-AU" baseline="0" dirty="0" smtClean="0"/>
              <a:t> Services to SMBs</a:t>
            </a:r>
          </a:p>
          <a:p>
            <a:r>
              <a:rPr lang="en-AU" baseline="0" dirty="0" smtClean="0"/>
              <a:t>Provide better solutions to our clients</a:t>
            </a: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AU" sz="3200" b="1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Reduce cost to provide the solution</a:t>
            </a:r>
            <a:endParaRPr lang="en-AU" sz="3200" dirty="0" smtClean="0"/>
          </a:p>
          <a:p>
            <a:r>
              <a:rPr lang="en-AU" baseline="0" dirty="0" smtClean="0"/>
              <a:t>Use out of the box solutions</a:t>
            </a:r>
          </a:p>
          <a:p>
            <a:r>
              <a:rPr lang="en-AU" baseline="0" dirty="0" smtClean="0"/>
              <a:t>Integrated multiple vendors</a:t>
            </a:r>
          </a:p>
          <a:p>
            <a:r>
              <a:rPr lang="en-AU" baseline="0" dirty="0" smtClean="0"/>
              <a:t>Stretch your thinking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Monitoring</a:t>
            </a:r>
            <a:r>
              <a:rPr lang="en-AU" baseline="0" dirty="0" smtClean="0"/>
              <a:t> and Reporting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Out of the box </a:t>
            </a:r>
            <a:r>
              <a:rPr lang="en-AU" dirty="0" err="1" smtClean="0"/>
              <a:t>config</a:t>
            </a:r>
            <a:r>
              <a:rPr lang="en-AU" dirty="0" smtClean="0"/>
              <a:t> is ok</a:t>
            </a:r>
          </a:p>
          <a:p>
            <a:r>
              <a:rPr lang="en-AU" dirty="0" smtClean="0"/>
              <a:t>Needs tuning</a:t>
            </a:r>
            <a:r>
              <a:rPr lang="en-AU" baseline="0" dirty="0" smtClean="0"/>
              <a:t> to individual environments</a:t>
            </a:r>
            <a:endParaRPr lang="en-AU" dirty="0" smtClean="0"/>
          </a:p>
          <a:p>
            <a:r>
              <a:rPr lang="en-AU" dirty="0" smtClean="0"/>
              <a:t>Health Monitor @ the core</a:t>
            </a:r>
          </a:p>
          <a:p>
            <a:r>
              <a:rPr lang="en-AU" dirty="0" smtClean="0"/>
              <a:t>Extending Monitoring and Reporting</a:t>
            </a:r>
            <a:endParaRPr lang="en-AU" dirty="0"/>
          </a:p>
          <a:p>
            <a:pPr lvl="0"/>
            <a:r>
              <a:rPr lang="en-AU" dirty="0" smtClean="0"/>
              <a:t>Custom Alerts</a:t>
            </a:r>
          </a:p>
          <a:p>
            <a:pPr lvl="0"/>
            <a:r>
              <a:rPr lang="en-AU" dirty="0" smtClean="0"/>
              <a:t>Monitoring other critical computers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 smtClean="0"/>
              <a:t>Health Monitor Screenshot</a:t>
            </a:r>
            <a:endParaRPr lang="en-AU" dirty="0"/>
          </a:p>
        </p:txBody>
      </p:sp>
      <p:pic>
        <p:nvPicPr>
          <p:cNvPr id="23554" name="Picture 2" descr="C:\DOCUME~1\waynes\LOCALS~1\Temp\msohtmlclip1\01\clip_image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14"/>
            <a:ext cx="7572428" cy="5679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Modifying Alerts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Allocated</a:t>
            </a:r>
            <a:r>
              <a:rPr lang="en-AU" baseline="0" dirty="0" smtClean="0"/>
              <a:t> Memory Alert</a:t>
            </a:r>
          </a:p>
          <a:p>
            <a:pPr lvl="1"/>
            <a:r>
              <a:rPr lang="en-AU" dirty="0" smtClean="0"/>
              <a:t>Default is 2GB</a:t>
            </a:r>
          </a:p>
          <a:p>
            <a:pPr lvl="0"/>
            <a:endParaRPr lang="en-AU" dirty="0" smtClean="0"/>
          </a:p>
          <a:p>
            <a:pPr lvl="0"/>
            <a:r>
              <a:rPr lang="en-AU" dirty="0" smtClean="0"/>
              <a:t>Modify via the SBS Console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Adding info to alerts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Make the alerts more useful</a:t>
            </a:r>
          </a:p>
          <a:p>
            <a:r>
              <a:rPr lang="en-AU" dirty="0" smtClean="0"/>
              <a:t>Allows you to track what is “normal”</a:t>
            </a:r>
          </a:p>
          <a:p>
            <a:endParaRPr lang="en-AU" dirty="0" smtClean="0"/>
          </a:p>
          <a:p>
            <a:r>
              <a:rPr lang="en-AU" dirty="0" smtClean="0"/>
              <a:t>Done via Health Monitor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Custom Alerts - Backup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Allows more granular alerting</a:t>
            </a:r>
          </a:p>
          <a:p>
            <a:pPr lvl="0"/>
            <a:r>
              <a:rPr lang="en-AU" dirty="0" smtClean="0"/>
              <a:t>Successful Backup</a:t>
            </a:r>
          </a:p>
          <a:p>
            <a:pPr lvl="1"/>
            <a:r>
              <a:rPr lang="en-AU" dirty="0" smtClean="0"/>
              <a:t>App Log</a:t>
            </a:r>
          </a:p>
          <a:p>
            <a:pPr lvl="1"/>
            <a:r>
              <a:rPr lang="en-AU" dirty="0" smtClean="0"/>
              <a:t>Source: </a:t>
            </a:r>
            <a:r>
              <a:rPr lang="en-AU" dirty="0" err="1" smtClean="0"/>
              <a:t>ntbackup</a:t>
            </a:r>
            <a:endParaRPr lang="en-AU" dirty="0" smtClean="0"/>
          </a:p>
          <a:p>
            <a:pPr lvl="1"/>
            <a:r>
              <a:rPr lang="en-AU" dirty="0" smtClean="0"/>
              <a:t>Event ID 8019</a:t>
            </a:r>
          </a:p>
          <a:p>
            <a:pPr lvl="1"/>
            <a:r>
              <a:rPr lang="en-AU" dirty="0" smtClean="0"/>
              <a:t>Info</a:t>
            </a:r>
            <a:r>
              <a:rPr lang="en-AU" baseline="0" dirty="0" smtClean="0"/>
              <a:t>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Custom Alerts - Security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Failed Login Attempts</a:t>
            </a:r>
          </a:p>
          <a:p>
            <a:pPr lvl="1"/>
            <a:r>
              <a:rPr lang="en-AU" dirty="0" smtClean="0"/>
              <a:t>Security Log</a:t>
            </a:r>
          </a:p>
          <a:p>
            <a:pPr lvl="1"/>
            <a:r>
              <a:rPr lang="en-AU" dirty="0" smtClean="0"/>
              <a:t>Source: Security</a:t>
            </a:r>
          </a:p>
          <a:p>
            <a:pPr lvl="1"/>
            <a:r>
              <a:rPr lang="en-AU" dirty="0" smtClean="0"/>
              <a:t>Event ID 529</a:t>
            </a:r>
          </a:p>
          <a:p>
            <a:pPr lvl="1"/>
            <a:r>
              <a:rPr lang="en-AU" dirty="0" smtClean="0"/>
              <a:t>Critical Event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Additional Event Logs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Can</a:t>
            </a:r>
            <a:r>
              <a:rPr lang="en-AU" baseline="0" dirty="0" smtClean="0"/>
              <a:t> be created by script</a:t>
            </a:r>
          </a:p>
          <a:p>
            <a:r>
              <a:rPr lang="en-AU" baseline="0" dirty="0" smtClean="0"/>
              <a:t>Used for logging whatever you want via script</a:t>
            </a:r>
          </a:p>
          <a:p>
            <a:r>
              <a:rPr lang="en-AU" baseline="0" dirty="0" smtClean="0"/>
              <a:t>Additional logs will appear in SBS 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Additional Computers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Healthmon</a:t>
            </a:r>
            <a:r>
              <a:rPr lang="en-AU" dirty="0" smtClean="0"/>
              <a:t> can be installed on other computers</a:t>
            </a:r>
          </a:p>
          <a:p>
            <a:pPr lvl="1"/>
            <a:r>
              <a:rPr lang="en-AU" dirty="0" smtClean="0"/>
              <a:t>CD3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AU" sz="2800" b="1" dirty="0" smtClean="0">
                <a:solidFill>
                  <a:schemeClr val="tx1"/>
                </a:solidFill>
                <a:latin typeface="+mn-lt"/>
              </a:rPr>
              <a:t>Healthmon21 Directory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AU" sz="2800" b="1" dirty="0" smtClean="0">
                <a:solidFill>
                  <a:schemeClr val="tx1"/>
                </a:solidFill>
                <a:latin typeface="+mn-lt"/>
              </a:rPr>
              <a:t>Install Agent only</a:t>
            </a:r>
          </a:p>
          <a:p>
            <a:pPr marL="342900" marR="0" lvl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AU" sz="3200" b="1" dirty="0" smtClean="0">
                <a:solidFill>
                  <a:schemeClr val="tx1"/>
                </a:solidFill>
                <a:latin typeface="+mn-lt"/>
              </a:rPr>
              <a:t>Configure alerts and functions individually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/>
              <a:t>Outlook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24578" name="Picture 2" descr="C:\DOCUME~1\waynes\LOCALS~1\Temp\msohtmlclip1\01\clip_image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357298"/>
            <a:ext cx="8314713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Outlook Rules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4" descr="C:\DOCUME~1\waynes\LOCALS~1\Temp\msohtmlclip1\01\clip_image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1"/>
            <a:ext cx="8643998" cy="60576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Who am I 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Correct Solutions – Sydney based IT Reseller</a:t>
            </a:r>
          </a:p>
          <a:p>
            <a:pPr lvl="1"/>
            <a:r>
              <a:rPr lang="en-AU" dirty="0" smtClean="0"/>
              <a:t>13 Staff</a:t>
            </a:r>
          </a:p>
          <a:p>
            <a:pPr lvl="1"/>
            <a:r>
              <a:rPr lang="en-AU" dirty="0" smtClean="0"/>
              <a:t>10 yrs old</a:t>
            </a:r>
          </a:p>
          <a:p>
            <a:pPr lvl="0"/>
            <a:r>
              <a:rPr lang="en-AU" dirty="0" smtClean="0"/>
              <a:t>SBSfaq.com</a:t>
            </a:r>
          </a:p>
          <a:p>
            <a:pPr lvl="1"/>
            <a:r>
              <a:rPr lang="en-AU" dirty="0" smtClean="0">
                <a:hlinkClick r:id="rId2"/>
              </a:rPr>
              <a:t>www.sbsfaq.com</a:t>
            </a:r>
            <a:endParaRPr lang="en-AU" dirty="0" smtClean="0"/>
          </a:p>
          <a:p>
            <a:pPr lvl="1"/>
            <a:r>
              <a:rPr lang="en-AU" dirty="0" smtClean="0"/>
              <a:t>Trainer / Author / Community Advocate</a:t>
            </a:r>
            <a:endParaRPr lang="en-AU" dirty="0"/>
          </a:p>
        </p:txBody>
      </p:sp>
      <p:pic>
        <p:nvPicPr>
          <p:cNvPr id="4" name="Picture 3" descr="logoTypeTag_M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5314" y="2285992"/>
            <a:ext cx="3240024" cy="1158240"/>
          </a:xfrm>
          <a:prstGeom prst="rect">
            <a:avLst/>
          </a:prstGeom>
        </p:spPr>
      </p:pic>
      <p:pic>
        <p:nvPicPr>
          <p:cNvPr id="5" name="Picture 4" descr="WRS---SBSfaq_logo_fina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2" y="3571876"/>
            <a:ext cx="3048022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Monitoring and Reporting Demo</a:t>
            </a:r>
            <a:endParaRPr lang="en-AU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SBS + Vista = Can be done.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Ripcurl</a:t>
            </a:r>
            <a:r>
              <a:rPr lang="en-AU" dirty="0" smtClean="0"/>
              <a:t> Patch – aka KB 926505</a:t>
            </a:r>
          </a:p>
          <a:p>
            <a:r>
              <a:rPr lang="en-AU" dirty="0" smtClean="0"/>
              <a:t>Enables Vista to be added the SBS way</a:t>
            </a:r>
          </a:p>
          <a:p>
            <a:r>
              <a:rPr lang="en-AU" dirty="0" smtClean="0"/>
              <a:t>Works on SBS 2003 SP1 and SBS 2003 R2</a:t>
            </a:r>
          </a:p>
          <a:p>
            <a:pPr lvl="1"/>
            <a:r>
              <a:rPr lang="en-AU" u="sng" dirty="0" smtClean="0">
                <a:hlinkClick r:id="rId2"/>
              </a:rPr>
              <a:t>http://support.microsoft.com/kb/926505/en-us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Trend Micro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Used to provide protection to my clients</a:t>
            </a:r>
          </a:p>
          <a:p>
            <a:pPr lvl="1"/>
            <a:r>
              <a:rPr lang="en-AU" dirty="0" smtClean="0"/>
              <a:t>Antivirus</a:t>
            </a:r>
          </a:p>
          <a:p>
            <a:pPr lvl="1"/>
            <a:r>
              <a:rPr lang="en-AU" dirty="0" smtClean="0"/>
              <a:t>Antispyware</a:t>
            </a:r>
          </a:p>
          <a:p>
            <a:pPr lvl="1"/>
            <a:r>
              <a:rPr lang="en-AU" dirty="0" err="1" smtClean="0"/>
              <a:t>Antispam</a:t>
            </a:r>
            <a:endParaRPr lang="en-AU" dirty="0" smtClean="0"/>
          </a:p>
          <a:p>
            <a:pPr lvl="0"/>
            <a:r>
              <a:rPr lang="en-AU" dirty="0" smtClean="0"/>
              <a:t>Reporting on success !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CSM 3.5 New Features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Group 640"/>
          <p:cNvGraphicFramePr>
            <a:graphicFrameLocks/>
          </p:cNvGraphicFramePr>
          <p:nvPr/>
        </p:nvGraphicFramePr>
        <p:xfrm>
          <a:off x="76232" y="1295400"/>
          <a:ext cx="9067800" cy="4450080"/>
        </p:xfrm>
        <a:graphic>
          <a:graphicData uri="http://schemas.openxmlformats.org/drawingml/2006/table">
            <a:tbl>
              <a:tblPr/>
              <a:tblGrid>
                <a:gridCol w="4624388"/>
                <a:gridCol w="2220912"/>
                <a:gridCol w="2222500"/>
              </a:tblGrid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Features</a:t>
                      </a:r>
                    </a:p>
                  </a:txBody>
                  <a:tcPr marL="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CS</a:t>
                      </a:r>
                    </a:p>
                  </a:txBody>
                  <a:tcPr marL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CSM</a:t>
                      </a:r>
                    </a:p>
                  </a:txBody>
                  <a:tcPr marL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Anti-Threats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(spyware, rootkits, bots)</a:t>
                      </a:r>
                    </a:p>
                  </a:txBody>
                  <a:tcPr marL="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L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L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Spyware deep referential cleaning-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New!</a:t>
                      </a:r>
                    </a:p>
                  </a:txBody>
                  <a:tcPr marL="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Rootkit detection and removal-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New!</a:t>
                      </a:r>
                    </a:p>
                  </a:txBody>
                  <a:tcPr marL="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90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Bot protection-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New!</a:t>
                      </a:r>
                    </a:p>
                  </a:txBody>
                  <a:tcPr marL="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Anti-spam (server-side, new engine)</a:t>
                      </a:r>
                    </a:p>
                  </a:txBody>
                  <a:tcPr marL="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L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L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Server-side spam quarantine-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New!</a:t>
                      </a:r>
                    </a:p>
                  </a:txBody>
                  <a:tcPr marL="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n/a</a:t>
                      </a:r>
                    </a:p>
                  </a:txBody>
                  <a:tcPr marL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Enhanced heuristic anti-spam filtering-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New!</a:t>
                      </a:r>
                    </a:p>
                  </a:txBody>
                  <a:tcPr marL="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n/a</a:t>
                      </a:r>
                    </a:p>
                  </a:txBody>
                  <a:tcPr marL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Increased speed of signature updates-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New!</a:t>
                      </a:r>
                    </a:p>
                  </a:txBody>
                  <a:tcPr marL="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n/a</a:t>
                      </a:r>
                    </a:p>
                  </a:txBody>
                  <a:tcPr marL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Miscellaneous</a:t>
                      </a:r>
                    </a:p>
                  </a:txBody>
                  <a:tcPr marL="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L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charset="0"/>
                        <a:sym typeface="Wingdings" pitchFamily="2" charset="2"/>
                      </a:endParaRPr>
                    </a:p>
                  </a:txBody>
                  <a:tcPr marL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Client update source-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New!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Generic clean functionality-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</a:rPr>
                        <a:t>New!</a:t>
                      </a:r>
                    </a:p>
                  </a:txBody>
                  <a:tcPr marL="0" marT="0" marB="0" anchor="ctr" horzOverflow="overflow">
                    <a:lnL cap="flat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0" marT="0" marB="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Arial" charset="0"/>
                          <a:sym typeface="Wingdings" pitchFamily="2" charset="2"/>
                        </a:rPr>
                        <a:t></a:t>
                      </a:r>
                    </a:p>
                  </a:txBody>
                  <a:tcPr marL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Upgrades..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CSM 3.0 Key code works</a:t>
            </a:r>
          </a:p>
          <a:p>
            <a:r>
              <a:rPr lang="en-AU" dirty="0" err="1" smtClean="0"/>
              <a:t>Inplace</a:t>
            </a:r>
            <a:r>
              <a:rPr lang="en-AU" dirty="0" smtClean="0"/>
              <a:t> from 3.0</a:t>
            </a:r>
            <a:r>
              <a:rPr lang="en-AU" baseline="0" dirty="0" smtClean="0"/>
              <a:t> to 3.5 = fine</a:t>
            </a:r>
          </a:p>
          <a:p>
            <a:r>
              <a:rPr lang="en-AU" baseline="0" dirty="0" err="1" smtClean="0"/>
              <a:t>Inplace</a:t>
            </a:r>
            <a:r>
              <a:rPr lang="en-AU" baseline="0" dirty="0" smtClean="0"/>
              <a:t> from 2.0 to 3.5 = fine</a:t>
            </a:r>
          </a:p>
          <a:p>
            <a:endParaRPr lang="en-AU" baseline="0" dirty="0" smtClean="0"/>
          </a:p>
          <a:p>
            <a:r>
              <a:rPr lang="en-AU" baseline="0" dirty="0" smtClean="0"/>
              <a:t>OEM v2.0 may have some issues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Features we use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Antivirus/Antispyware</a:t>
            </a:r>
          </a:p>
          <a:p>
            <a:pPr lvl="0"/>
            <a:r>
              <a:rPr lang="en-AU" dirty="0" err="1" smtClean="0"/>
              <a:t>Antispam</a:t>
            </a:r>
            <a:endParaRPr lang="en-AU" dirty="0" smtClean="0"/>
          </a:p>
          <a:p>
            <a:pPr lvl="1"/>
            <a:r>
              <a:rPr lang="en-AU" dirty="0" smtClean="0"/>
              <a:t>Client side management</a:t>
            </a:r>
          </a:p>
          <a:p>
            <a:r>
              <a:rPr lang="en-AU" dirty="0" smtClean="0"/>
              <a:t>Vulnerability Assessment</a:t>
            </a:r>
          </a:p>
          <a:p>
            <a:pPr lvl="1"/>
            <a:r>
              <a:rPr lang="en-AU" dirty="0" smtClean="0"/>
              <a:t>Cross</a:t>
            </a:r>
            <a:r>
              <a:rPr lang="en-AU" baseline="0" dirty="0" smtClean="0"/>
              <a:t> check against SBS Update Services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Antispam Example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 smtClean="0"/>
              <a:t>John Smith = </a:t>
            </a:r>
            <a:r>
              <a:rPr lang="en-AU" dirty="0" err="1" smtClean="0"/>
              <a:t>Honeypot</a:t>
            </a:r>
            <a:endParaRPr lang="en-AU" dirty="0" smtClean="0"/>
          </a:p>
          <a:p>
            <a:r>
              <a:rPr lang="en-AU" dirty="0" smtClean="0"/>
              <a:t>No real email</a:t>
            </a:r>
          </a:p>
          <a:p>
            <a:r>
              <a:rPr lang="en-AU" dirty="0" smtClean="0"/>
              <a:t>95% SPAM</a:t>
            </a:r>
          </a:p>
          <a:p>
            <a:r>
              <a:rPr lang="en-AU" dirty="0" smtClean="0"/>
              <a:t>Client Managed</a:t>
            </a:r>
          </a:p>
          <a:p>
            <a:r>
              <a:rPr lang="en-AU" dirty="0" smtClean="0"/>
              <a:t>Alerts if too</a:t>
            </a:r>
            <a:r>
              <a:rPr lang="en-AU" baseline="0" dirty="0" smtClean="0"/>
              <a:t> high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4035453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Extending it for Managed Services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Notifications</a:t>
            </a:r>
          </a:p>
          <a:p>
            <a:r>
              <a:rPr lang="en-AU" dirty="0" smtClean="0"/>
              <a:t>Logging to event logs</a:t>
            </a:r>
          </a:p>
          <a:p>
            <a:r>
              <a:rPr lang="en-AU" dirty="0" smtClean="0"/>
              <a:t>SNMP Traps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1162050"/>
            <a:ext cx="73533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 smtClean="0"/>
              <a:t>SPAM too high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305800" cy="1143000"/>
          </a:xfrm>
        </p:spPr>
        <p:txBody>
          <a:bodyPr/>
          <a:lstStyle/>
          <a:p>
            <a:r>
              <a:rPr lang="en-AU" dirty="0" smtClean="0"/>
              <a:t>Vulnerability Scanning</a:t>
            </a:r>
            <a:endParaRPr lang="en-AU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1162050"/>
            <a:ext cx="73533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Definition of Managed Services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are Managed Services</a:t>
            </a:r>
          </a:p>
          <a:p>
            <a:r>
              <a:rPr lang="en-AU" dirty="0" smtClean="0"/>
              <a:t>Everyone is different!</a:t>
            </a:r>
          </a:p>
          <a:p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1162050"/>
            <a:ext cx="73533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 smtClean="0"/>
              <a:t>License Expiration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1162050"/>
            <a:ext cx="73533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 smtClean="0"/>
              <a:t>Update not occurring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350" y="1162050"/>
            <a:ext cx="73533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dirty="0" smtClean="0"/>
              <a:t>Update too slow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Errors in event logs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8610" name="Picture 2" descr="C:\DOCUME~1\waynes\LOCALS~1\Temp\msohtmlclip1\01\clip_image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487" y="2143116"/>
            <a:ext cx="8764793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CSM</a:t>
            </a:r>
            <a:r>
              <a:rPr lang="en-AU" baseline="0" dirty="0" smtClean="0"/>
              <a:t> v3.5 Demo</a:t>
            </a:r>
            <a:endParaRPr lang="en-AU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IBM Hardware Value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It’s a given – Tier 1 vendor</a:t>
            </a:r>
          </a:p>
          <a:p>
            <a:endParaRPr lang="en-AU" dirty="0" smtClean="0"/>
          </a:p>
          <a:p>
            <a:r>
              <a:rPr lang="en-AU" dirty="0" err="1" smtClean="0"/>
              <a:t>Lightpath</a:t>
            </a:r>
            <a:r>
              <a:rPr lang="en-AU" dirty="0" smtClean="0"/>
              <a:t> Diagnostics</a:t>
            </a:r>
          </a:p>
          <a:p>
            <a:pPr lvl="1"/>
            <a:r>
              <a:rPr lang="en-AU" dirty="0" smtClean="0"/>
              <a:t>End</a:t>
            </a:r>
            <a:r>
              <a:rPr lang="en-AU" baseline="0" dirty="0" smtClean="0"/>
              <a:t> user can help with diagnosis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IBM Director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/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Find and identify systems on the network </a:t>
            </a:r>
            <a:endParaRPr lang="en-AU" sz="2800" dirty="0" smtClean="0"/>
          </a:p>
          <a:p>
            <a:pPr rtl="0" fontAlgn="base"/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Determine if systems are working properly</a:t>
            </a:r>
            <a:endParaRPr lang="en-AU" sz="2800" dirty="0" smtClean="0"/>
          </a:p>
          <a:p>
            <a:pPr rtl="0" fontAlgn="base"/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Configure and deploy new systems</a:t>
            </a:r>
            <a:endParaRPr lang="en-AU" sz="2800" dirty="0" smtClean="0"/>
          </a:p>
          <a:p>
            <a:pPr rtl="0" fontAlgn="base"/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Optimize systems for peak performance</a:t>
            </a:r>
            <a:endParaRPr lang="en-AU" sz="2800" dirty="0" smtClean="0"/>
          </a:p>
          <a:p>
            <a:pPr rtl="0" fontAlgn="base"/>
            <a:r>
              <a:rPr lang="en-US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 system firmware and drivers up to 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IBM Director Architecture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smtClean="0"/>
          </a:p>
        </p:txBody>
      </p:sp>
      <p:pic>
        <p:nvPicPr>
          <p:cNvPr id="4" name="Picture 5" descr="IBM-Director-Logo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6126163" y="3821128"/>
            <a:ext cx="2209800" cy="944563"/>
          </a:xfrm>
          <a:prstGeom prst="rect">
            <a:avLst/>
          </a:prstGeom>
          <a:noFill/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639763" y="3597291"/>
            <a:ext cx="4276725" cy="2117725"/>
            <a:chOff x="403" y="1885"/>
            <a:chExt cx="2694" cy="1334"/>
          </a:xfrm>
        </p:grpSpPr>
        <p:pic>
          <p:nvPicPr>
            <p:cNvPr id="6" name="Picture 7" descr="IBM iSeries 520 Express Edition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03" y="2037"/>
              <a:ext cx="702" cy="658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7" name="Picture 8" descr="x200-front-sm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57" y="1981"/>
              <a:ext cx="336" cy="696"/>
            </a:xfrm>
            <a:prstGeom prst="rect">
              <a:avLst/>
            </a:prstGeom>
            <a:noFill/>
          </p:spPr>
        </p:pic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698" y="2676"/>
              <a:ext cx="2103" cy="5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45720" rIns="45720">
              <a:spAutoFit/>
            </a:bodyPr>
            <a:lstStyle/>
            <a:p>
              <a:pPr algn="ctr" eaLnBrk="0" hangingPunct="0">
                <a:lnSpc>
                  <a:spcPct val="90000"/>
                </a:lnSpc>
                <a:buClr>
                  <a:srgbClr val="FF3300"/>
                </a:buClr>
              </a:pPr>
              <a:r>
                <a:rPr lang="en-US" sz="1800" b="1">
                  <a:solidFill>
                    <a:schemeClr val="tx1"/>
                  </a:solidFill>
                </a:rPr>
                <a:t>IBM Director Agent</a:t>
              </a:r>
            </a:p>
            <a:p>
              <a:pPr algn="ctr" eaLnBrk="0" hangingPunct="0">
                <a:lnSpc>
                  <a:spcPct val="90000"/>
                </a:lnSpc>
                <a:buClr>
                  <a:srgbClr val="FF3300"/>
                </a:buClr>
              </a:pPr>
              <a:r>
                <a:rPr lang="en-US" sz="1400">
                  <a:solidFill>
                    <a:schemeClr val="tx1"/>
                  </a:solidFill>
                </a:rPr>
                <a:t>Managed Systems</a:t>
              </a:r>
            </a:p>
            <a:p>
              <a:pPr algn="ctr" eaLnBrk="0" hangingPunct="0">
                <a:lnSpc>
                  <a:spcPct val="90000"/>
                </a:lnSpc>
                <a:buClr>
                  <a:srgbClr val="FF3300"/>
                </a:buClr>
              </a:pPr>
              <a:r>
                <a:rPr lang="en-US" sz="1200">
                  <a:solidFill>
                    <a:schemeClr val="tx1"/>
                  </a:solidFill>
                </a:rPr>
                <a:t>(Servers, Desktops, Laptops, SNMP devices, CIM devices)</a:t>
              </a:r>
            </a:p>
          </p:txBody>
        </p:sp>
        <p:pic>
          <p:nvPicPr>
            <p:cNvPr id="9" name="Picture 10" descr="intellistation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1" y="2005"/>
              <a:ext cx="840" cy="600"/>
            </a:xfrm>
            <a:prstGeom prst="rect">
              <a:avLst/>
            </a:prstGeom>
            <a:noFill/>
          </p:spPr>
        </p:pic>
        <p:pic>
          <p:nvPicPr>
            <p:cNvPr id="10" name="Picture 11" descr="thinkpad-x2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57" y="1885"/>
              <a:ext cx="840" cy="840"/>
            </a:xfrm>
            <a:prstGeom prst="rect">
              <a:avLst/>
            </a:prstGeom>
            <a:noFill/>
          </p:spPr>
        </p:pic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5767388" y="995378"/>
            <a:ext cx="2727325" cy="1938338"/>
            <a:chOff x="3633" y="246"/>
            <a:chExt cx="1718" cy="1221"/>
          </a:xfrm>
        </p:grpSpPr>
        <p:pic>
          <p:nvPicPr>
            <p:cNvPr id="12" name="Picture 13" descr="netvista-sseries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66" y="246"/>
              <a:ext cx="960" cy="960"/>
            </a:xfrm>
            <a:prstGeom prst="rect">
              <a:avLst/>
            </a:prstGeom>
            <a:noFill/>
          </p:spPr>
        </p:pic>
        <p:sp>
          <p:nvSpPr>
            <p:cNvPr id="13" name="Text Box 14"/>
            <p:cNvSpPr txBox="1">
              <a:spLocks noChangeArrowheads="1"/>
            </p:cNvSpPr>
            <p:nvPr/>
          </p:nvSpPr>
          <p:spPr bwMode="auto">
            <a:xfrm>
              <a:off x="4373" y="993"/>
              <a:ext cx="978" cy="4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45720" rIns="45720">
              <a:spAutoFit/>
            </a:bodyPr>
            <a:lstStyle/>
            <a:p>
              <a:pPr algn="ctr" eaLnBrk="0" hangingPunct="0">
                <a:lnSpc>
                  <a:spcPct val="90000"/>
                </a:lnSpc>
                <a:buClr>
                  <a:srgbClr val="FF3300"/>
                </a:buClr>
              </a:pPr>
              <a:r>
                <a:rPr lang="en-US" sz="1800" b="1">
                  <a:solidFill>
                    <a:schemeClr val="tx1"/>
                  </a:solidFill>
                </a:rPr>
                <a:t>Management </a:t>
              </a:r>
            </a:p>
            <a:p>
              <a:pPr algn="ctr" eaLnBrk="0" hangingPunct="0">
                <a:lnSpc>
                  <a:spcPct val="90000"/>
                </a:lnSpc>
                <a:buClr>
                  <a:srgbClr val="FF3300"/>
                </a:buClr>
              </a:pPr>
              <a:r>
                <a:rPr lang="en-US" sz="1800" b="1">
                  <a:solidFill>
                    <a:schemeClr val="tx1"/>
                  </a:solidFill>
                </a:rPr>
                <a:t>Console(s)</a:t>
              </a:r>
            </a:p>
            <a:p>
              <a:pPr algn="ctr" eaLnBrk="0" hangingPunct="0">
                <a:lnSpc>
                  <a:spcPct val="90000"/>
                </a:lnSpc>
                <a:buClr>
                  <a:srgbClr val="FF3300"/>
                </a:buClr>
              </a:pPr>
              <a:r>
                <a:rPr lang="en-US" sz="1200">
                  <a:solidFill>
                    <a:schemeClr val="tx1"/>
                  </a:solidFill>
                </a:rPr>
                <a:t>Java GUI</a:t>
              </a: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3633" y="861"/>
              <a:ext cx="733" cy="4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AU"/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1123950" y="1985978"/>
            <a:ext cx="4664075" cy="2174875"/>
            <a:chOff x="708" y="870"/>
            <a:chExt cx="2938" cy="1370"/>
          </a:xfrm>
        </p:grpSpPr>
        <p:pic>
          <p:nvPicPr>
            <p:cNvPr id="16" name="Picture 17" descr="x200-front-sm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94" y="870"/>
              <a:ext cx="452" cy="936"/>
            </a:xfrm>
            <a:prstGeom prst="rect">
              <a:avLst/>
            </a:prstGeom>
            <a:noFill/>
          </p:spPr>
        </p:pic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1726" y="903"/>
              <a:ext cx="1440" cy="5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45720" rIns="45720">
              <a:spAutoFit/>
            </a:bodyPr>
            <a:lstStyle/>
            <a:p>
              <a:pPr algn="r" eaLnBrk="0" hangingPunct="0">
                <a:lnSpc>
                  <a:spcPct val="90000"/>
                </a:lnSpc>
                <a:buClr>
                  <a:srgbClr val="FF3300"/>
                </a:buClr>
              </a:pPr>
              <a:r>
                <a:rPr lang="en-US" sz="1800" b="1">
                  <a:solidFill>
                    <a:schemeClr val="tx1"/>
                  </a:solidFill>
                </a:rPr>
                <a:t>IBM Director Server</a:t>
              </a:r>
            </a:p>
            <a:p>
              <a:pPr algn="r" eaLnBrk="0" hangingPunct="0">
                <a:lnSpc>
                  <a:spcPct val="90000"/>
                </a:lnSpc>
                <a:buClr>
                  <a:srgbClr val="FF3300"/>
                </a:buClr>
              </a:pPr>
              <a:r>
                <a:rPr lang="en-US" sz="1400">
                  <a:solidFill>
                    <a:schemeClr val="tx1"/>
                  </a:solidFill>
                </a:rPr>
                <a:t>Application Logic</a:t>
              </a:r>
            </a:p>
            <a:p>
              <a:pPr algn="r" eaLnBrk="0" hangingPunct="0">
                <a:lnSpc>
                  <a:spcPct val="90000"/>
                </a:lnSpc>
                <a:buClr>
                  <a:srgbClr val="FF3300"/>
                </a:buClr>
              </a:pPr>
              <a:r>
                <a:rPr lang="en-US" sz="1400">
                  <a:solidFill>
                    <a:schemeClr val="tx1"/>
                  </a:solidFill>
                </a:rPr>
                <a:t>Database</a:t>
              </a:r>
            </a:p>
            <a:p>
              <a:pPr algn="r" eaLnBrk="0" hangingPunct="0">
                <a:lnSpc>
                  <a:spcPct val="90000"/>
                </a:lnSpc>
                <a:buClr>
                  <a:srgbClr val="FF3300"/>
                </a:buClr>
              </a:pPr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V="1">
              <a:off x="1957" y="1457"/>
              <a:ext cx="1290" cy="6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V="1">
              <a:off x="1316" y="1450"/>
              <a:ext cx="1924" cy="5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V="1">
              <a:off x="708" y="1444"/>
              <a:ext cx="2558" cy="5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AU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2665" y="1441"/>
              <a:ext cx="583" cy="7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A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</a:t>
            </a:r>
            <a:r>
              <a:rPr lang="en-AU" baseline="0" dirty="0" smtClean="0"/>
              <a:t> can Director manage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 fontAlgn="base"/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IBM Systems</a:t>
            </a:r>
            <a:endParaRPr lang="en-AU" sz="1800" dirty="0" smtClean="0"/>
          </a:p>
          <a:p>
            <a:pPr rtl="0" fontAlgn="base"/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 x, System p, System </a:t>
            </a:r>
            <a:r>
              <a:rPr lang="en-US" sz="1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System z, </a:t>
            </a:r>
            <a:r>
              <a:rPr lang="en-US" sz="1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BladeCenter</a:t>
            </a:r>
            <a:endParaRPr lang="en-US" sz="18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 fontAlgn="base"/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HP, Dell, and other Intel-compatible servers</a:t>
            </a:r>
            <a:endParaRPr lang="en-AU" sz="1800" dirty="0" smtClean="0"/>
          </a:p>
          <a:p>
            <a:pPr rtl="0" fontAlgn="base"/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SNMP-based devices</a:t>
            </a:r>
            <a:endParaRPr lang="en-AU" sz="1800" dirty="0" smtClean="0"/>
          </a:p>
          <a:p>
            <a:pPr rtl="0" fontAlgn="base"/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Network, storage, power distribution units, etc.</a:t>
            </a:r>
            <a:endParaRPr lang="en-AU" sz="1800" dirty="0" smtClean="0"/>
          </a:p>
          <a:p>
            <a:pPr rtl="0" fontAlgn="base"/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CIM-based devices </a:t>
            </a:r>
            <a:endParaRPr lang="en-AU" sz="1800" dirty="0" smtClean="0"/>
          </a:p>
          <a:p>
            <a:pPr rtl="0" fontAlgn="base"/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CIM = Common Information Model</a:t>
            </a:r>
            <a:endParaRPr lang="en-AU" sz="1800" dirty="0" smtClean="0"/>
          </a:p>
          <a:p>
            <a:pPr rtl="0" fontAlgn="base"/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Personal computers</a:t>
            </a:r>
            <a:endParaRPr lang="en-AU" sz="1800" dirty="0" smtClean="0"/>
          </a:p>
          <a:p>
            <a:pPr rtl="0" fontAlgn="base"/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Retail Store Systems (Point of Sale)</a:t>
            </a:r>
            <a:endParaRPr lang="en-AU" sz="1800" dirty="0" smtClean="0"/>
          </a:p>
          <a:p>
            <a:pPr rtl="0" fontAlgn="base"/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Selected storage</a:t>
            </a:r>
            <a:endParaRPr lang="en-AU" sz="1800" dirty="0" smtClean="0"/>
          </a:p>
          <a:p>
            <a:pPr rtl="0" fontAlgn="base"/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DS4000, </a:t>
            </a:r>
            <a:r>
              <a:rPr lang="en-US" sz="18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ServeRAID</a:t>
            </a:r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expanding to more</a:t>
            </a:r>
            <a:endParaRPr lang="en-AU" sz="1800" dirty="0" smtClean="0"/>
          </a:p>
          <a:p>
            <a:pPr rtl="0" fontAlgn="base"/>
            <a:r>
              <a:rPr lang="en-US" sz="1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SMIS-compatible devices</a:t>
            </a:r>
            <a:endParaRPr lang="en-AU" sz="1800" dirty="0" smtClean="0"/>
          </a:p>
          <a:p>
            <a:endParaRPr lang="en-A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46600" y="3306673"/>
            <a:ext cx="4597400" cy="2863850"/>
            <a:chOff x="2864" y="2275"/>
            <a:chExt cx="2896" cy="1804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864" y="2275"/>
              <a:ext cx="2896" cy="18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1801"/>
                </a:cxn>
                <a:cxn ang="0">
                  <a:pos x="2896" y="1804"/>
                </a:cxn>
                <a:cxn ang="0">
                  <a:pos x="2896" y="884"/>
                </a:cxn>
                <a:cxn ang="0">
                  <a:pos x="0" y="0"/>
                </a:cxn>
              </a:cxnLst>
              <a:rect l="0" t="0" r="r" b="b"/>
              <a:pathLst>
                <a:path w="2896" h="1804">
                  <a:moveTo>
                    <a:pt x="0" y="0"/>
                  </a:moveTo>
                  <a:lnTo>
                    <a:pt x="16" y="1801"/>
                  </a:lnTo>
                  <a:lnTo>
                    <a:pt x="2896" y="1804"/>
                  </a:lnTo>
                  <a:lnTo>
                    <a:pt x="2896" y="884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CCCCFF">
                    <a:alpha val="89999"/>
                  </a:srgbClr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057" y="3629"/>
              <a:ext cx="97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2000" b="1">
                  <a:solidFill>
                    <a:schemeClr val="tx1"/>
                  </a:solidFill>
                  <a:latin typeface="Futura Bk" pitchFamily="34" charset="0"/>
                  <a:ea typeface="Arial Unicode MS" pitchFamily="34" charset="-128"/>
                  <a:cs typeface="Arial Unicode MS" pitchFamily="34" charset="-128"/>
                </a:rPr>
                <a:t>Optimize</a:t>
              </a:r>
            </a:p>
          </p:txBody>
        </p:sp>
        <p:pic>
          <p:nvPicPr>
            <p:cNvPr id="7" name="Picture 5" descr="SA_3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90" y="3003"/>
              <a:ext cx="213" cy="202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8" name="Picture 6" descr="capmgt3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38" y="3168"/>
              <a:ext cx="250" cy="250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9" name="Picture 7" descr="VMMtask3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09" y="2750"/>
              <a:ext cx="234" cy="23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710" y="2964"/>
              <a:ext cx="1261" cy="31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>
                  <a:solidFill>
                    <a:schemeClr val="tx1"/>
                  </a:solidFill>
                </a:rPr>
                <a:t>Virtualization Manager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445" y="3211"/>
              <a:ext cx="900" cy="31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>
                  <a:solidFill>
                    <a:schemeClr val="tx1"/>
                  </a:solidFill>
                </a:rPr>
                <a:t>Capacity Manager $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959" y="3408"/>
              <a:ext cx="762" cy="31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>
                  <a:solidFill>
                    <a:schemeClr val="tx1"/>
                  </a:solidFill>
                </a:rPr>
                <a:t>System Availability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4523" y="3275"/>
              <a:ext cx="1016" cy="18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>
                  <a:solidFill>
                    <a:schemeClr val="tx1"/>
                  </a:solidFill>
                </a:rPr>
                <a:t>PowerExecutive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4549775" y="91985"/>
            <a:ext cx="4594225" cy="4622800"/>
            <a:chOff x="2866" y="250"/>
            <a:chExt cx="2894" cy="2912"/>
          </a:xfrm>
        </p:grpSpPr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2866" y="250"/>
              <a:ext cx="2894" cy="2912"/>
            </a:xfrm>
            <a:custGeom>
              <a:avLst/>
              <a:gdLst/>
              <a:ahLst/>
              <a:cxnLst>
                <a:cxn ang="0">
                  <a:pos x="0" y="2022"/>
                </a:cxn>
                <a:cxn ang="0">
                  <a:pos x="2024" y="0"/>
                </a:cxn>
                <a:cxn ang="0">
                  <a:pos x="2892" y="0"/>
                </a:cxn>
                <a:cxn ang="0">
                  <a:pos x="2894" y="2912"/>
                </a:cxn>
                <a:cxn ang="0">
                  <a:pos x="0" y="2022"/>
                </a:cxn>
              </a:cxnLst>
              <a:rect l="0" t="0" r="r" b="b"/>
              <a:pathLst>
                <a:path w="2894" h="2912">
                  <a:moveTo>
                    <a:pt x="0" y="2022"/>
                  </a:moveTo>
                  <a:lnTo>
                    <a:pt x="2024" y="0"/>
                  </a:lnTo>
                  <a:lnTo>
                    <a:pt x="2892" y="0"/>
                  </a:lnTo>
                  <a:lnTo>
                    <a:pt x="2894" y="2912"/>
                  </a:lnTo>
                  <a:lnTo>
                    <a:pt x="0" y="2022"/>
                  </a:lnTo>
                  <a:close/>
                </a:path>
              </a:pathLst>
            </a:custGeom>
            <a:gradFill rotWithShape="1">
              <a:gsLst>
                <a:gs pos="0">
                  <a:srgbClr val="FFCC99">
                    <a:alpha val="89999"/>
                  </a:srgb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pic>
          <p:nvPicPr>
            <p:cNvPr id="16" name="Picture 14" descr="invbrw3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80" y="2005"/>
              <a:ext cx="289" cy="289"/>
            </a:xfrm>
            <a:prstGeom prst="rect">
              <a:avLst/>
            </a:prstGeom>
            <a:noFill/>
          </p:spPr>
        </p:pic>
        <p:pic>
          <p:nvPicPr>
            <p:cNvPr id="17" name="Picture 15" descr="resmtr3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60" y="2334"/>
              <a:ext cx="289" cy="289"/>
            </a:xfrm>
            <a:prstGeom prst="rect">
              <a:avLst/>
            </a:prstGeom>
            <a:noFill/>
          </p:spPr>
        </p:pic>
        <p:sp>
          <p:nvSpPr>
            <p:cNvPr id="18" name="Text Box 16"/>
            <p:cNvSpPr txBox="1">
              <a:spLocks noChangeArrowheads="1"/>
            </p:cNvSpPr>
            <p:nvPr/>
          </p:nvSpPr>
          <p:spPr bwMode="auto">
            <a:xfrm>
              <a:off x="4281" y="2026"/>
              <a:ext cx="610" cy="20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500">
                  <a:solidFill>
                    <a:schemeClr val="tx1"/>
                  </a:solidFill>
                </a:rPr>
                <a:t>Inventory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/>
          </p:nvSpPr>
          <p:spPr bwMode="auto">
            <a:xfrm>
              <a:off x="4238" y="2393"/>
              <a:ext cx="1065" cy="20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500">
                  <a:solidFill>
                    <a:schemeClr val="tx1"/>
                  </a:solidFill>
                </a:rPr>
                <a:t>Resource Monitor</a:t>
              </a:r>
            </a:p>
          </p:txBody>
        </p:sp>
        <p:pic>
          <p:nvPicPr>
            <p:cNvPr id="20" name="Picture 18" descr="evacpb24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026" y="1706"/>
              <a:ext cx="217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 Box 19"/>
            <p:cNvSpPr txBox="1">
              <a:spLocks noChangeArrowheads="1"/>
            </p:cNvSpPr>
            <p:nvPr/>
          </p:nvSpPr>
          <p:spPr bwMode="auto">
            <a:xfrm>
              <a:off x="4216" y="1695"/>
              <a:ext cx="1124" cy="20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500">
                  <a:solidFill>
                    <a:schemeClr val="tx1"/>
                  </a:solidFill>
                </a:rPr>
                <a:t>Event Action Plans</a:t>
              </a:r>
            </a:p>
          </p:txBody>
        </p:sp>
        <p:pic>
          <p:nvPicPr>
            <p:cNvPr id="22" name="Picture 20" descr="SHTaskIcon_3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07" y="1334"/>
              <a:ext cx="289" cy="289"/>
            </a:xfrm>
            <a:prstGeom prst="rect">
              <a:avLst/>
            </a:prstGeom>
            <a:noFill/>
          </p:spPr>
        </p:pic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4026" y="1293"/>
              <a:ext cx="1011" cy="20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r>
                <a:rPr lang="en-US" sz="1500">
                  <a:solidFill>
                    <a:schemeClr val="tx1"/>
                  </a:solidFill>
                </a:rPr>
                <a:t>Hardware Status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4321" y="1030"/>
              <a:ext cx="13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2000" b="1">
                  <a:solidFill>
                    <a:schemeClr val="tx1"/>
                  </a:solidFill>
                  <a:latin typeface="Futura Bk" pitchFamily="34" charset="0"/>
                  <a:ea typeface="Arial Unicode MS" pitchFamily="34" charset="-128"/>
                  <a:cs typeface="Arial Unicode MS" pitchFamily="34" charset="-128"/>
                </a:rPr>
                <a:t>Monitor &amp; Alert</a:t>
              </a:r>
            </a:p>
          </p:txBody>
        </p:sp>
      </p:grpSp>
      <p:grpSp>
        <p:nvGrpSpPr>
          <p:cNvPr id="25" name="Group 23"/>
          <p:cNvGrpSpPr>
            <a:grpSpLocks/>
          </p:cNvGrpSpPr>
          <p:nvPr/>
        </p:nvGrpSpPr>
        <p:grpSpPr bwMode="auto">
          <a:xfrm>
            <a:off x="0" y="88810"/>
            <a:ext cx="4568825" cy="4641850"/>
            <a:chOff x="0" y="248"/>
            <a:chExt cx="2878" cy="2924"/>
          </a:xfrm>
        </p:grpSpPr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0" y="248"/>
              <a:ext cx="2878" cy="2924"/>
            </a:xfrm>
            <a:custGeom>
              <a:avLst/>
              <a:gdLst/>
              <a:ahLst/>
              <a:cxnLst>
                <a:cxn ang="0">
                  <a:pos x="2878" y="2040"/>
                </a:cxn>
                <a:cxn ang="0">
                  <a:pos x="688" y="0"/>
                </a:cxn>
                <a:cxn ang="0">
                  <a:pos x="0" y="0"/>
                </a:cxn>
                <a:cxn ang="0">
                  <a:pos x="0" y="2924"/>
                </a:cxn>
                <a:cxn ang="0">
                  <a:pos x="2878" y="2040"/>
                </a:cxn>
              </a:cxnLst>
              <a:rect l="0" t="0" r="r" b="b"/>
              <a:pathLst>
                <a:path w="2878" h="2924">
                  <a:moveTo>
                    <a:pt x="2878" y="2040"/>
                  </a:moveTo>
                  <a:lnTo>
                    <a:pt x="688" y="0"/>
                  </a:lnTo>
                  <a:lnTo>
                    <a:pt x="0" y="0"/>
                  </a:lnTo>
                  <a:lnTo>
                    <a:pt x="0" y="2924"/>
                  </a:lnTo>
                  <a:lnTo>
                    <a:pt x="2878" y="2040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CC99">
                    <a:alpha val="89999"/>
                  </a:srgb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pic>
          <p:nvPicPr>
            <p:cNvPr id="27" name="Picture 25" descr="swdist_m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19" y="1507"/>
              <a:ext cx="304" cy="304"/>
            </a:xfrm>
            <a:prstGeom prst="rect">
              <a:avLst/>
            </a:prstGeom>
            <a:noFill/>
          </p:spPr>
        </p:pic>
        <p:pic>
          <p:nvPicPr>
            <p:cNvPr id="28" name="Picture 26" descr="sched32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445" y="2245"/>
              <a:ext cx="243" cy="243"/>
            </a:xfrm>
            <a:prstGeom prst="rect">
              <a:avLst/>
            </a:prstGeom>
            <a:noFill/>
          </p:spPr>
        </p:pic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607" y="1547"/>
              <a:ext cx="944" cy="20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500">
                  <a:solidFill>
                    <a:schemeClr val="tx1"/>
                  </a:solidFill>
                </a:rPr>
                <a:t>SW Distribution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432" y="1926"/>
              <a:ext cx="1024" cy="20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500">
                  <a:solidFill>
                    <a:schemeClr val="tx1"/>
                  </a:solidFill>
                </a:rPr>
                <a:t>Update Assistant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/>
          </p:nvSpPr>
          <p:spPr bwMode="auto">
            <a:xfrm>
              <a:off x="819" y="2296"/>
              <a:ext cx="658" cy="20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ct val="50000"/>
                </a:spcBef>
              </a:pPr>
              <a:r>
                <a:rPr lang="en-US" sz="1500">
                  <a:solidFill>
                    <a:schemeClr val="tx1"/>
                  </a:solidFill>
                </a:rPr>
                <a:t>Scheduler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364" y="1030"/>
              <a:ext cx="8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2000" b="1">
                  <a:solidFill>
                    <a:schemeClr val="tx1"/>
                  </a:solidFill>
                  <a:latin typeface="Futura Bk" pitchFamily="34" charset="0"/>
                  <a:ea typeface="Arial Unicode MS" pitchFamily="34" charset="-128"/>
                  <a:cs typeface="Arial Unicode MS" pitchFamily="34" charset="-128"/>
                </a:rPr>
                <a:t>Maintain</a:t>
              </a:r>
              <a:endParaRPr lang="en-US" sz="2000" b="1">
                <a:latin typeface="Futura Bk" pitchFamily="34" charset="0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33" name="Rectangle 31"/>
          <p:cNvSpPr>
            <a:spLocks noChangeArrowheads="1"/>
          </p:cNvSpPr>
          <p:nvPr/>
        </p:nvSpPr>
        <p:spPr bwMode="auto">
          <a:xfrm rot="1031424">
            <a:off x="5557838" y="4173448"/>
            <a:ext cx="3656012" cy="1905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C0C0C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pSp>
        <p:nvGrpSpPr>
          <p:cNvPr id="34" name="Group 32"/>
          <p:cNvGrpSpPr>
            <a:grpSpLocks/>
          </p:cNvGrpSpPr>
          <p:nvPr/>
        </p:nvGrpSpPr>
        <p:grpSpPr bwMode="auto">
          <a:xfrm>
            <a:off x="0" y="3306673"/>
            <a:ext cx="4559300" cy="2855912"/>
            <a:chOff x="0" y="2275"/>
            <a:chExt cx="2872" cy="1799"/>
          </a:xfrm>
        </p:grpSpPr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0" y="2275"/>
              <a:ext cx="2872" cy="1799"/>
            </a:xfrm>
            <a:custGeom>
              <a:avLst/>
              <a:gdLst/>
              <a:ahLst/>
              <a:cxnLst>
                <a:cxn ang="0">
                  <a:pos x="2872" y="0"/>
                </a:cxn>
                <a:cxn ang="0">
                  <a:pos x="2870" y="1792"/>
                </a:cxn>
                <a:cxn ang="0">
                  <a:pos x="0" y="1799"/>
                </a:cxn>
                <a:cxn ang="0">
                  <a:pos x="0" y="900"/>
                </a:cxn>
                <a:cxn ang="0">
                  <a:pos x="2872" y="0"/>
                </a:cxn>
              </a:cxnLst>
              <a:rect l="0" t="0" r="r" b="b"/>
              <a:pathLst>
                <a:path w="2872" h="1799">
                  <a:moveTo>
                    <a:pt x="2872" y="0"/>
                  </a:moveTo>
                  <a:lnTo>
                    <a:pt x="2870" y="1792"/>
                  </a:lnTo>
                  <a:lnTo>
                    <a:pt x="0" y="1799"/>
                  </a:lnTo>
                  <a:lnTo>
                    <a:pt x="0" y="900"/>
                  </a:lnTo>
                  <a:lnTo>
                    <a:pt x="2872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CCFF">
                    <a:alpha val="89999"/>
                  </a:srgbClr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en-AU"/>
            </a:p>
          </p:txBody>
        </p:sp>
        <p:pic>
          <p:nvPicPr>
            <p:cNvPr id="36" name="Picture 34" descr="sysdiags3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769" y="2914"/>
              <a:ext cx="246" cy="247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7" name="Picture 35" descr="dsa3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2258" y="3226"/>
              <a:ext cx="309" cy="309"/>
            </a:xfrm>
            <a:prstGeom prst="rect">
              <a:avLst/>
            </a:prstGeom>
            <a:noFill/>
          </p:spPr>
        </p:pic>
        <p:sp>
          <p:nvSpPr>
            <p:cNvPr id="38" name="Text Box 36"/>
            <p:cNvSpPr txBox="1">
              <a:spLocks noChangeArrowheads="1"/>
            </p:cNvSpPr>
            <p:nvPr/>
          </p:nvSpPr>
          <p:spPr bwMode="auto">
            <a:xfrm>
              <a:off x="1168" y="3057"/>
              <a:ext cx="665" cy="31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>
                  <a:solidFill>
                    <a:schemeClr val="tx1"/>
                  </a:solidFill>
                </a:rPr>
                <a:t>Remote Control</a:t>
              </a:r>
            </a:p>
          </p:txBody>
        </p:sp>
        <p:sp>
          <p:nvSpPr>
            <p:cNvPr id="39" name="Text Box 37"/>
            <p:cNvSpPr txBox="1">
              <a:spLocks noChangeArrowheads="1"/>
            </p:cNvSpPr>
            <p:nvPr/>
          </p:nvSpPr>
          <p:spPr bwMode="auto">
            <a:xfrm>
              <a:off x="1584" y="3505"/>
              <a:ext cx="1096" cy="31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500">
                  <a:solidFill>
                    <a:schemeClr val="tx1"/>
                  </a:solidFill>
                </a:rPr>
                <a:t>Dynamic</a:t>
              </a:r>
            </a:p>
            <a:p>
              <a:pPr algn="ctr">
                <a:lnSpc>
                  <a:spcPct val="90000"/>
                </a:lnSpc>
              </a:pPr>
              <a:r>
                <a:rPr lang="en-US" sz="1500">
                  <a:solidFill>
                    <a:schemeClr val="tx1"/>
                  </a:solidFill>
                </a:rPr>
                <a:t>System Analysis</a:t>
              </a:r>
            </a:p>
          </p:txBody>
        </p:sp>
        <p:sp>
          <p:nvSpPr>
            <p:cNvPr id="40" name="Text Box 38"/>
            <p:cNvSpPr txBox="1">
              <a:spLocks noChangeArrowheads="1"/>
            </p:cNvSpPr>
            <p:nvPr/>
          </p:nvSpPr>
          <p:spPr bwMode="auto">
            <a:xfrm>
              <a:off x="368" y="3419"/>
              <a:ext cx="1139" cy="4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ct val="95000"/>
                </a:lnSpc>
                <a:buClrTx/>
                <a:buFontTx/>
                <a:buNone/>
              </a:pPr>
              <a:r>
                <a:rPr lang="en-US" sz="2000" b="1">
                  <a:solidFill>
                    <a:schemeClr val="tx1"/>
                  </a:solidFill>
                  <a:latin typeface="Futura Bk" pitchFamily="34" charset="0"/>
                  <a:ea typeface="Arial Unicode MS" pitchFamily="34" charset="-128"/>
                  <a:cs typeface="Arial Unicode MS" pitchFamily="34" charset="-128"/>
                </a:rPr>
                <a:t>Analyze &amp;</a:t>
              </a:r>
            </a:p>
            <a:p>
              <a:pPr algn="ctr">
                <a:lnSpc>
                  <a:spcPct val="95000"/>
                </a:lnSpc>
                <a:buClrTx/>
                <a:buFontTx/>
                <a:buNone/>
              </a:pPr>
              <a:r>
                <a:rPr lang="en-US" sz="2000" b="1">
                  <a:solidFill>
                    <a:schemeClr val="tx1"/>
                  </a:solidFill>
                  <a:latin typeface="Futura Bk" pitchFamily="34" charset="0"/>
                  <a:ea typeface="Arial Unicode MS" pitchFamily="34" charset="-128"/>
                  <a:cs typeface="Arial Unicode MS" pitchFamily="34" charset="-128"/>
                </a:rPr>
                <a:t>Troubleshoot</a:t>
              </a:r>
            </a:p>
          </p:txBody>
        </p:sp>
      </p:grpSp>
      <p:sp>
        <p:nvSpPr>
          <p:cNvPr id="41" name="Rectangle 39"/>
          <p:cNvSpPr>
            <a:spLocks noChangeArrowheads="1"/>
          </p:cNvSpPr>
          <p:nvPr/>
        </p:nvSpPr>
        <p:spPr bwMode="auto">
          <a:xfrm rot="20568576" flipH="1">
            <a:off x="-76200" y="4186148"/>
            <a:ext cx="3656013" cy="1905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C0C0C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42" name="Rectangle 40"/>
          <p:cNvSpPr>
            <a:spLocks noChangeArrowheads="1"/>
          </p:cNvSpPr>
          <p:nvPr/>
        </p:nvSpPr>
        <p:spPr bwMode="auto">
          <a:xfrm rot="16200000" flipH="1">
            <a:off x="3701257" y="5296604"/>
            <a:ext cx="1719262" cy="1905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B2B2B2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43" name="Rectangle 41"/>
          <p:cNvSpPr>
            <a:spLocks noChangeArrowheads="1"/>
          </p:cNvSpPr>
          <p:nvPr/>
        </p:nvSpPr>
        <p:spPr bwMode="auto">
          <a:xfrm rot="18900000">
            <a:off x="4845050" y="1295310"/>
            <a:ext cx="3446463" cy="1905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C0C0C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44" name="Rectangle 42"/>
          <p:cNvSpPr>
            <a:spLocks noChangeArrowheads="1"/>
          </p:cNvSpPr>
          <p:nvPr/>
        </p:nvSpPr>
        <p:spPr bwMode="auto">
          <a:xfrm rot="2580000" flipH="1">
            <a:off x="604838" y="1309598"/>
            <a:ext cx="3638550" cy="1905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C0C0C0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pSp>
        <p:nvGrpSpPr>
          <p:cNvPr id="45" name="Group 43"/>
          <p:cNvGrpSpPr>
            <a:grpSpLocks/>
          </p:cNvGrpSpPr>
          <p:nvPr/>
        </p:nvGrpSpPr>
        <p:grpSpPr bwMode="auto">
          <a:xfrm>
            <a:off x="1117600" y="101510"/>
            <a:ext cx="6648450" cy="3203575"/>
            <a:chOff x="704" y="256"/>
            <a:chExt cx="4188" cy="2018"/>
          </a:xfrm>
        </p:grpSpPr>
        <p:grpSp>
          <p:nvGrpSpPr>
            <p:cNvPr id="46" name="Group 44"/>
            <p:cNvGrpSpPr>
              <a:grpSpLocks/>
            </p:cNvGrpSpPr>
            <p:nvPr/>
          </p:nvGrpSpPr>
          <p:grpSpPr bwMode="auto">
            <a:xfrm>
              <a:off x="704" y="256"/>
              <a:ext cx="4188" cy="2018"/>
              <a:chOff x="704" y="256"/>
              <a:chExt cx="4188" cy="2018"/>
            </a:xfrm>
          </p:grpSpPr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704" y="256"/>
                <a:ext cx="4188" cy="2018"/>
              </a:xfrm>
              <a:custGeom>
                <a:avLst/>
                <a:gdLst/>
                <a:ahLst/>
                <a:cxnLst>
                  <a:cxn ang="0">
                    <a:pos x="2168" y="2018"/>
                  </a:cxn>
                  <a:cxn ang="0">
                    <a:pos x="0" y="0"/>
                  </a:cxn>
                  <a:cxn ang="0">
                    <a:pos x="4188" y="0"/>
                  </a:cxn>
                  <a:cxn ang="0">
                    <a:pos x="2168" y="2018"/>
                  </a:cxn>
                </a:cxnLst>
                <a:rect l="0" t="0" r="r" b="b"/>
                <a:pathLst>
                  <a:path w="4188" h="2018">
                    <a:moveTo>
                      <a:pt x="2168" y="2018"/>
                    </a:moveTo>
                    <a:lnTo>
                      <a:pt x="0" y="0"/>
                    </a:lnTo>
                    <a:lnTo>
                      <a:pt x="4188" y="0"/>
                    </a:lnTo>
                    <a:lnTo>
                      <a:pt x="2168" y="2018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CCCCFF">
                      <a:alpha val="89999"/>
                    </a:srgb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AU"/>
              </a:p>
            </p:txBody>
          </p:sp>
          <p:pic>
            <p:nvPicPr>
              <p:cNvPr id="49" name="Picture 46" descr="rdmBig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713" y="1225"/>
                <a:ext cx="285" cy="285"/>
              </a:xfrm>
              <a:prstGeom prst="rect">
                <a:avLst/>
              </a:prstGeom>
              <a:noFill/>
            </p:spPr>
          </p:pic>
          <p:sp>
            <p:nvSpPr>
              <p:cNvPr id="50" name="Text Box 47"/>
              <p:cNvSpPr txBox="1">
                <a:spLocks noChangeArrowheads="1"/>
              </p:cNvSpPr>
              <p:nvPr/>
            </p:nvSpPr>
            <p:spPr bwMode="auto">
              <a:xfrm>
                <a:off x="1637" y="1041"/>
                <a:ext cx="1471" cy="34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  <a:flatTx/>
              </a:bodyPr>
              <a:lstStyle/>
              <a:p>
                <a:pPr algn="ctr" eaLnBrk="0" hangingPunct="0">
                  <a:lnSpc>
                    <a:spcPct val="100000"/>
                  </a:lnSpc>
                  <a:buClrTx/>
                  <a:buFontTx/>
                  <a:buNone/>
                </a:pPr>
                <a:r>
                  <a:rPr lang="en-US" sz="1500">
                    <a:solidFill>
                      <a:schemeClr val="tx1"/>
                    </a:solidFill>
                  </a:rPr>
                  <a:t>Remote Deployment</a:t>
                </a:r>
              </a:p>
              <a:p>
                <a:pPr algn="ctr" eaLnBrk="0" hangingPunct="0">
                  <a:lnSpc>
                    <a:spcPct val="100000"/>
                  </a:lnSpc>
                  <a:buClrTx/>
                  <a:buFontTx/>
                  <a:buNone/>
                </a:pPr>
                <a:r>
                  <a:rPr lang="en-US" sz="1500">
                    <a:solidFill>
                      <a:schemeClr val="tx1"/>
                    </a:solidFill>
                  </a:rPr>
                  <a:t>Manager $                       </a:t>
                </a:r>
              </a:p>
            </p:txBody>
          </p:sp>
          <p:pic>
            <p:nvPicPr>
              <p:cNvPr id="51" name="Picture 48" descr="altiris glow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995" y="656"/>
                <a:ext cx="1152" cy="576"/>
              </a:xfrm>
              <a:prstGeom prst="rect">
                <a:avLst/>
              </a:prstGeom>
              <a:noFill/>
            </p:spPr>
          </p:pic>
          <p:sp>
            <p:nvSpPr>
              <p:cNvPr id="52" name="Text Box 49"/>
              <p:cNvSpPr txBox="1">
                <a:spLocks noChangeArrowheads="1"/>
              </p:cNvSpPr>
              <p:nvPr/>
            </p:nvSpPr>
            <p:spPr bwMode="auto">
              <a:xfrm>
                <a:off x="2495" y="1011"/>
                <a:ext cx="1282" cy="233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40000"/>
                  </a:lnSpc>
                  <a:spcBef>
                    <a:spcPct val="50000"/>
                  </a:spcBef>
                </a:pPr>
                <a:endParaRPr lang="en-US" sz="1400">
                  <a:solidFill>
                    <a:srgbClr val="FF0000"/>
                  </a:solidFill>
                </a:endParaRPr>
              </a:p>
              <a:p>
                <a:pPr>
                  <a:lnSpc>
                    <a:spcPct val="40000"/>
                  </a:lnSpc>
                  <a:spcBef>
                    <a:spcPct val="50000"/>
                  </a:spcBef>
                </a:pPr>
                <a:endParaRPr lang="en-US" sz="140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Rectangle 50"/>
              <p:cNvSpPr>
                <a:spLocks noChangeArrowheads="1"/>
              </p:cNvSpPr>
              <p:nvPr/>
            </p:nvSpPr>
            <p:spPr bwMode="auto">
              <a:xfrm>
                <a:off x="3926" y="861"/>
                <a:ext cx="178" cy="165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tx1"/>
                    </a:solidFill>
                  </a:rPr>
                  <a:t>$</a:t>
                </a:r>
              </a:p>
            </p:txBody>
          </p:sp>
        </p:grpSp>
        <p:sp>
          <p:nvSpPr>
            <p:cNvPr id="47" name="Text Box 51"/>
            <p:cNvSpPr txBox="1">
              <a:spLocks noChangeArrowheads="1"/>
            </p:cNvSpPr>
            <p:nvPr/>
          </p:nvSpPr>
          <p:spPr bwMode="auto">
            <a:xfrm>
              <a:off x="1609" y="646"/>
              <a:ext cx="2452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  <a:flatTx/>
            </a:bodyPr>
            <a:lstStyle/>
            <a:p>
              <a:pPr algn="ctr" eaLnBrk="0" hangingPunct="0">
                <a:lnSpc>
                  <a:spcPct val="100000"/>
                </a:lnSpc>
                <a:buClrTx/>
                <a:buFontTx/>
                <a:buNone/>
              </a:pPr>
              <a:r>
                <a:rPr lang="en-US" sz="2000" b="1">
                  <a:solidFill>
                    <a:schemeClr val="tx1"/>
                  </a:solidFill>
                </a:rPr>
                <a:t>Deploy</a:t>
              </a:r>
            </a:p>
          </p:txBody>
        </p:sp>
      </p:grpSp>
      <p:grpSp>
        <p:nvGrpSpPr>
          <p:cNvPr id="54" name="Group 52"/>
          <p:cNvGrpSpPr>
            <a:grpSpLocks/>
          </p:cNvGrpSpPr>
          <p:nvPr/>
        </p:nvGrpSpPr>
        <p:grpSpPr bwMode="auto">
          <a:xfrm>
            <a:off x="3768725" y="2517685"/>
            <a:ext cx="1643063" cy="1614488"/>
            <a:chOff x="2374" y="1778"/>
            <a:chExt cx="1035" cy="1017"/>
          </a:xfrm>
        </p:grpSpPr>
        <p:sp>
          <p:nvSpPr>
            <p:cNvPr id="55" name="Oval 53"/>
            <p:cNvSpPr>
              <a:spLocks noChangeArrowheads="1"/>
            </p:cNvSpPr>
            <p:nvPr/>
          </p:nvSpPr>
          <p:spPr bwMode="auto">
            <a:xfrm>
              <a:off x="2374" y="1778"/>
              <a:ext cx="1015" cy="1017"/>
            </a:xfrm>
            <a:prstGeom prst="ellipse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pic>
          <p:nvPicPr>
            <p:cNvPr id="56" name="Picture 54" descr="IBM Director trans2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374" y="2065"/>
              <a:ext cx="1035" cy="437"/>
            </a:xfrm>
            <a:prstGeom prst="rect">
              <a:avLst/>
            </a:prstGeom>
            <a:noFill/>
          </p:spPr>
        </p:pic>
      </p:grpSp>
      <p:grpSp>
        <p:nvGrpSpPr>
          <p:cNvPr id="57" name="Group 55"/>
          <p:cNvGrpSpPr>
            <a:grpSpLocks/>
          </p:cNvGrpSpPr>
          <p:nvPr/>
        </p:nvGrpSpPr>
        <p:grpSpPr bwMode="auto">
          <a:xfrm>
            <a:off x="3452813" y="2206535"/>
            <a:ext cx="2239962" cy="2235200"/>
            <a:chOff x="2175" y="1582"/>
            <a:chExt cx="1411" cy="1408"/>
          </a:xfrm>
        </p:grpSpPr>
        <p:sp>
          <p:nvSpPr>
            <p:cNvPr id="58" name="AutoShape 56"/>
            <p:cNvSpPr>
              <a:spLocks noChangeArrowheads="1"/>
            </p:cNvSpPr>
            <p:nvPr/>
          </p:nvSpPr>
          <p:spPr bwMode="auto">
            <a:xfrm rot="2595506">
              <a:off x="2175" y="1582"/>
              <a:ext cx="1411" cy="1408"/>
            </a:xfrm>
            <a:custGeom>
              <a:avLst/>
              <a:gdLst>
                <a:gd name="G0" fmla="+- 2968 0 0"/>
                <a:gd name="G1" fmla="+- 21600 0 2968"/>
                <a:gd name="G2" fmla="+- 21600 0 2968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968" y="10800"/>
                  </a:moveTo>
                  <a:cubicBezTo>
                    <a:pt x="2968" y="15125"/>
                    <a:pt x="6475" y="18632"/>
                    <a:pt x="10800" y="18632"/>
                  </a:cubicBezTo>
                  <a:cubicBezTo>
                    <a:pt x="15125" y="18632"/>
                    <a:pt x="18632" y="15125"/>
                    <a:pt x="18632" y="10800"/>
                  </a:cubicBezTo>
                  <a:cubicBezTo>
                    <a:pt x="18632" y="6475"/>
                    <a:pt x="15125" y="2968"/>
                    <a:pt x="10800" y="2968"/>
                  </a:cubicBezTo>
                  <a:cubicBezTo>
                    <a:pt x="6475" y="2968"/>
                    <a:pt x="2968" y="6475"/>
                    <a:pt x="2968" y="10800"/>
                  </a:cubicBezTo>
                  <a:close/>
                </a:path>
              </a:pathLst>
            </a:custGeom>
            <a:solidFill>
              <a:srgbClr val="CC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59" name="WordArt 57"/>
            <p:cNvSpPr>
              <a:spLocks noChangeArrowheads="1" noChangeShapeType="1" noTextEdit="1"/>
            </p:cNvSpPr>
            <p:nvPr/>
          </p:nvSpPr>
          <p:spPr bwMode="auto">
            <a:xfrm>
              <a:off x="2639" y="1689"/>
              <a:ext cx="489" cy="237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551489"/>
                </a:avLst>
              </a:prstTxWarp>
            </a:bodyPr>
            <a:lstStyle/>
            <a:p>
              <a:pPr algn="ctr"/>
              <a:r>
                <a:rPr lang="en-AU" sz="1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Open</a:t>
              </a:r>
            </a:p>
          </p:txBody>
        </p:sp>
        <p:sp>
          <p:nvSpPr>
            <p:cNvPr id="60" name="WordArt 58"/>
            <p:cNvSpPr>
              <a:spLocks noChangeArrowheads="1" noChangeShapeType="1" noTextEdit="1"/>
            </p:cNvSpPr>
            <p:nvPr/>
          </p:nvSpPr>
          <p:spPr bwMode="auto">
            <a:xfrm rot="6284886">
              <a:off x="2776" y="2121"/>
              <a:ext cx="844" cy="51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459468"/>
                </a:avLst>
              </a:prstTxWarp>
            </a:bodyPr>
            <a:lstStyle/>
            <a:p>
              <a:pPr algn="ctr"/>
              <a:r>
                <a:rPr lang="en-AU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Integrated</a:t>
              </a:r>
            </a:p>
          </p:txBody>
        </p:sp>
        <p:sp>
          <p:nvSpPr>
            <p:cNvPr id="61" name="WordArt 59"/>
            <p:cNvSpPr>
              <a:spLocks noChangeArrowheads="1" noChangeShapeType="1" noTextEdit="1"/>
            </p:cNvSpPr>
            <p:nvPr/>
          </p:nvSpPr>
          <p:spPr bwMode="auto">
            <a:xfrm rot="-28069548">
              <a:off x="2135" y="2138"/>
              <a:ext cx="844" cy="49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1436908"/>
                </a:avLst>
              </a:prstTxWarp>
            </a:bodyPr>
            <a:lstStyle/>
            <a:p>
              <a:pPr algn="ctr"/>
              <a:r>
                <a:rPr lang="en-AU" sz="24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Black"/>
                </a:rPr>
                <a:t>Easy to Use</a:t>
              </a:r>
            </a:p>
          </p:txBody>
        </p:sp>
      </p:grpSp>
      <p:sp>
        <p:nvSpPr>
          <p:cNvPr id="62" name="Rectangle 60"/>
          <p:cNvSpPr>
            <a:spLocks noChangeArrowheads="1"/>
          </p:cNvSpPr>
          <p:nvPr/>
        </p:nvSpPr>
        <p:spPr bwMode="auto">
          <a:xfrm>
            <a:off x="0" y="72935"/>
            <a:ext cx="9144000" cy="14954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1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3" name="Rectangle 61"/>
          <p:cNvSpPr txBox="1">
            <a:spLocks noChangeArrowheads="1"/>
          </p:cNvSpPr>
          <p:nvPr/>
        </p:nvSpPr>
        <p:spPr bwMode="auto">
          <a:xfrm>
            <a:off x="195263" y="147548"/>
            <a:ext cx="82454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From Deployment Through Maintenance …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Traditional Break/Fix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Based around hourly rates</a:t>
            </a:r>
          </a:p>
          <a:p>
            <a:r>
              <a:rPr lang="en-AU" dirty="0" smtClean="0"/>
              <a:t>Fixed $ profit per hour</a:t>
            </a:r>
          </a:p>
          <a:p>
            <a:r>
              <a:rPr lang="en-AU" baseline="0" dirty="0" smtClean="0"/>
              <a:t>How many hours in a week?</a:t>
            </a:r>
          </a:p>
          <a:p>
            <a:r>
              <a:rPr lang="en-AU" dirty="0" smtClean="0"/>
              <a:t>Reactive</a:t>
            </a:r>
          </a:p>
          <a:p>
            <a:endParaRPr lang="en-AU" dirty="0" smtClean="0"/>
          </a:p>
          <a:p>
            <a:r>
              <a:rPr lang="en-AU" dirty="0" smtClean="0"/>
              <a:t>Blocks of hours</a:t>
            </a:r>
          </a:p>
          <a:p>
            <a:r>
              <a:rPr lang="en-AU" dirty="0" smtClean="0"/>
              <a:t>Fixed price (based on</a:t>
            </a:r>
            <a:r>
              <a:rPr lang="en-AU" baseline="0" dirty="0" smtClean="0"/>
              <a:t> hours)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b="1" dirty="0" smtClean="0"/>
              <a:t>IBM Director ‘Tiered’ Agent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7800" lvl="0" indent="-177800">
              <a:defRPr/>
            </a:pPr>
            <a:r>
              <a:rPr lang="en-US" sz="1900" dirty="0" smtClean="0"/>
              <a:t>Level 0 = “</a:t>
            </a:r>
            <a:r>
              <a:rPr lang="en-US" sz="1900" dirty="0" err="1" smtClean="0"/>
              <a:t>Agentless</a:t>
            </a:r>
            <a:r>
              <a:rPr lang="en-US" sz="1900" dirty="0" smtClean="0"/>
              <a:t> Management”</a:t>
            </a:r>
          </a:p>
          <a:p>
            <a:pPr marL="571500" lvl="1" indent="-228600">
              <a:defRPr/>
            </a:pPr>
            <a:r>
              <a:rPr lang="en-US" sz="1800" dirty="0" smtClean="0"/>
              <a:t>Discovery, login, Attributes, Power Control, base Inventory, Remote Session (Linux)</a:t>
            </a:r>
          </a:p>
          <a:p>
            <a:pPr marL="571500" lvl="1" indent="-228600">
              <a:defRPr/>
            </a:pPr>
            <a:r>
              <a:rPr lang="en-US" sz="1800" dirty="0" smtClean="0"/>
              <a:t>Promotion to Level 1 or Level 2 through Software Distribution</a:t>
            </a:r>
          </a:p>
          <a:p>
            <a:pPr marL="571500" lvl="1" indent="-228600">
              <a:defRPr/>
            </a:pPr>
            <a:endParaRPr lang="en-US" sz="1800" dirty="0" smtClean="0"/>
          </a:p>
          <a:p>
            <a:pPr marL="177800" lvl="0" indent="-177800">
              <a:defRPr/>
            </a:pPr>
            <a:r>
              <a:rPr lang="en-US" sz="1900" dirty="0" smtClean="0"/>
              <a:t>Level 1 = “Core Services”</a:t>
            </a:r>
          </a:p>
          <a:p>
            <a:pPr marL="571500" lvl="1" indent="-228600">
              <a:defRPr/>
            </a:pPr>
            <a:r>
              <a:rPr lang="en-US" sz="1800" dirty="0" smtClean="0"/>
              <a:t>Level 0 + Event Log, Event Action Plans, Hardware Status, platform specific Inventory, Director Update Assistant, Upward Integration</a:t>
            </a:r>
          </a:p>
          <a:p>
            <a:pPr marL="571500" lvl="1" indent="-228600">
              <a:defRPr/>
            </a:pPr>
            <a:r>
              <a:rPr lang="en-US" sz="1800" dirty="0" smtClean="0"/>
              <a:t>Promotion to Level 2 through Software Distribution</a:t>
            </a:r>
          </a:p>
          <a:p>
            <a:pPr marL="571500" lvl="1" indent="-228600">
              <a:defRPr/>
            </a:pPr>
            <a:endParaRPr lang="en-US" sz="1800" dirty="0" smtClean="0"/>
          </a:p>
          <a:p>
            <a:pPr marL="177800" lvl="0" indent="-177800">
              <a:defRPr/>
            </a:pPr>
            <a:r>
              <a:rPr lang="en-US" sz="1900" dirty="0" smtClean="0"/>
              <a:t>Level 2 = “IBM Director Agent”</a:t>
            </a:r>
          </a:p>
          <a:p>
            <a:pPr marL="571500" lvl="1" indent="-228600">
              <a:defRPr/>
            </a:pPr>
            <a:r>
              <a:rPr lang="en-US" sz="1800" dirty="0" smtClean="0"/>
              <a:t>Level 1 + all remaining "for free" tasks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57238" y="1400193"/>
            <a:ext cx="7658100" cy="467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3988" y="527050"/>
            <a:ext cx="82454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Event Action Plan Wizard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3262306" cy="4038600"/>
          </a:xfrm>
        </p:spPr>
        <p:txBody>
          <a:bodyPr/>
          <a:lstStyle/>
          <a:p>
            <a:r>
              <a:rPr lang="en-US" sz="2000" b="0" dirty="0" smtClean="0"/>
              <a:t>Simplifies the process of creating an event action plan and applying it to a group or system</a:t>
            </a:r>
          </a:p>
          <a:p>
            <a:r>
              <a:rPr lang="en-US" sz="2000" b="0" dirty="0" smtClean="0"/>
              <a:t>Starts integration monitor thresholds (like CPU Utilization) into a streamlined wizard</a:t>
            </a:r>
          </a:p>
          <a:p>
            <a:r>
              <a:rPr lang="en-US" sz="2000" b="0" dirty="0" smtClean="0"/>
              <a:t>Used to create and later modify Event Action Plans built with Wizard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400175"/>
            <a:ext cx="5300668" cy="424025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Electronic Service Agent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05400" y="1547799"/>
            <a:ext cx="3625850" cy="423703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tint val="69804"/>
                  <a:invGamma/>
                </a:srgbClr>
              </a:gs>
            </a:gsLst>
            <a:lin ang="5400000" scaled="1"/>
          </a:gradFill>
          <a:ln w="15875" algn="ctr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125400" prstMaterial="legacyPlastic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endParaRPr lang="en-A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181600" y="1736711"/>
            <a:ext cx="34131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tx1"/>
                </a:solidFill>
              </a:rPr>
              <a:t>Automatically calls home and logs service call to IBM in event of PFA detected, safely and securely</a:t>
            </a:r>
          </a:p>
          <a:p>
            <a:pPr marL="342900" indent="-342900" algn="l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tx1"/>
                </a:solidFill>
              </a:rPr>
              <a:t>IBM Mainframe, AS400 and RS6000 inspired technology and reliability</a:t>
            </a:r>
          </a:p>
          <a:p>
            <a:pPr marL="342900" indent="-342900" algn="l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tx1"/>
                </a:solidFill>
              </a:rPr>
              <a:t>V4 is BladeCenter ready</a:t>
            </a:r>
          </a:p>
          <a:p>
            <a:pPr marL="342900" indent="-342900" algn="l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tx1"/>
                </a:solidFill>
              </a:rPr>
              <a:t>Monitors ServeRAID and Service processors.</a:t>
            </a:r>
          </a:p>
          <a:p>
            <a:pPr marL="342900" indent="-342900" algn="l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600">
                <a:solidFill>
                  <a:schemeClr val="tx1"/>
                </a:solidFill>
              </a:rPr>
              <a:t>Proactive replacement for maximum uptime.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39738" y="1500174"/>
            <a:ext cx="3446462" cy="4284662"/>
          </a:xfrm>
          <a:prstGeom prst="rect">
            <a:avLst/>
          </a:prstGeom>
          <a:gradFill rotWithShape="1">
            <a:gsLst>
              <a:gs pos="0">
                <a:srgbClr val="ACE4C8"/>
              </a:gs>
              <a:gs pos="100000">
                <a:srgbClr val="EAF8F1"/>
              </a:gs>
            </a:gsLst>
            <a:lin ang="5400000" scaled="1"/>
          </a:gradFill>
          <a:ln w="15875" algn="ctr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125400" prstMaterial="legacyPlastic">
            <a:bevelT w="13500" h="13500" prst="angle"/>
            <a:bevelB w="13500" h="13500" prst="angle"/>
            <a:extrusionClr>
              <a:srgbClr val="ACE4C8"/>
            </a:extrusionClr>
          </a:sp3d>
        </p:spPr>
        <p:txBody>
          <a:bodyPr wrap="none" anchor="ctr">
            <a:flatTx/>
          </a:bodyPr>
          <a:lstStyle/>
          <a:p>
            <a:endParaRPr lang="en-AU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457200" y="1654161"/>
            <a:ext cx="3505200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Electronic Service Agent as Stand alone or via IBM Director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4076700" y="2884474"/>
            <a:ext cx="838200" cy="723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5281E0">
                  <a:alpha val="83000"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281613" y="4641836"/>
            <a:ext cx="3481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70000"/>
              </a:lnSpc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</a:pPr>
            <a:endParaRPr lang="en-AU" sz="1800" b="1">
              <a:solidFill>
                <a:schemeClr val="tx1"/>
              </a:solidFill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281613" y="3117836"/>
            <a:ext cx="3481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70000"/>
              </a:lnSpc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</a:pPr>
            <a:endParaRPr lang="en-US" sz="1800" b="1">
              <a:solidFill>
                <a:schemeClr val="tx1"/>
              </a:solidFill>
            </a:endParaRPr>
          </a:p>
          <a:p>
            <a:pPr marL="342900" indent="-342900" algn="l">
              <a:lnSpc>
                <a:spcPct val="70000"/>
              </a:lnSpc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</a:pPr>
            <a:endParaRPr lang="en-US" sz="1800" b="1">
              <a:solidFill>
                <a:schemeClr val="tx1"/>
              </a:solidFill>
            </a:endParaRP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88" y="3157524"/>
            <a:ext cx="3251200" cy="2338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build="p"/>
      <p:bldP spid="8" grpId="0" animBg="1"/>
      <p:bldP spid="9" grpId="0"/>
      <p:bldP spid="1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Capacity Manager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AU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105400" y="1404923"/>
            <a:ext cx="3625850" cy="4237037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FF99">
                  <a:gamma/>
                  <a:tint val="69804"/>
                  <a:invGamma/>
                </a:srgbClr>
              </a:gs>
            </a:gsLst>
            <a:lin ang="5400000" scaled="1"/>
          </a:gradFill>
          <a:ln w="15875" algn="ctr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125400" prstMaterial="legacyPlastic">
            <a:bevelT w="13500" h="13500" prst="angle"/>
            <a:bevelB w="13500" h="13500" prst="angle"/>
            <a:extrusionClr>
              <a:srgbClr val="FFFF99"/>
            </a:extrusionClr>
          </a:sp3d>
        </p:spPr>
        <p:txBody>
          <a:bodyPr wrap="none" anchor="ctr">
            <a:flatTx/>
          </a:bodyPr>
          <a:lstStyle/>
          <a:p>
            <a:endParaRPr lang="en-AU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9738" y="1357298"/>
            <a:ext cx="3522662" cy="4284662"/>
          </a:xfrm>
          <a:prstGeom prst="rect">
            <a:avLst/>
          </a:prstGeom>
          <a:gradFill rotWithShape="1">
            <a:gsLst>
              <a:gs pos="0">
                <a:srgbClr val="ACE4C8"/>
              </a:gs>
              <a:gs pos="100000">
                <a:srgbClr val="EAF8F1"/>
              </a:gs>
            </a:gsLst>
            <a:lin ang="5400000" scaled="1"/>
          </a:gradFill>
          <a:ln w="15875" algn="ctr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125400" prstMaterial="legacyPlastic">
            <a:bevelT w="13500" h="13500" prst="angle"/>
            <a:bevelB w="13500" h="13500" prst="angle"/>
            <a:extrusionClr>
              <a:srgbClr val="ACE4C8"/>
            </a:extrusionClr>
          </a:sp3d>
        </p:spPr>
        <p:txBody>
          <a:bodyPr wrap="none" anchor="ctr">
            <a:flatTx/>
          </a:bodyPr>
          <a:lstStyle/>
          <a:p>
            <a:endParaRPr lang="en-AU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92125" y="1547798"/>
            <a:ext cx="3597275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Capacity Manager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monitors server resource utilization and identifies bottlenecks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Predicts future bottlenecks and recommends how to avoid them 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Generates performance analysis reports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178425" y="1589073"/>
            <a:ext cx="3581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Companies average </a:t>
            </a:r>
            <a:r>
              <a:rPr lang="en-US" sz="1800" b="1">
                <a:solidFill>
                  <a:schemeClr val="tx1"/>
                </a:solidFill>
              </a:rPr>
              <a:t>4.4 server performance incidents per month</a:t>
            </a:r>
            <a:r>
              <a:rPr lang="en-US" sz="1800">
                <a:solidFill>
                  <a:schemeClr val="tx1"/>
                </a:solidFill>
              </a:rPr>
              <a:t>.  Each incident requires 3.5 hrs of IT staff time to fix! </a:t>
            </a:r>
            <a:r>
              <a:rPr lang="en-US" sz="1800" baseline="30000">
                <a:solidFill>
                  <a:schemeClr val="tx1"/>
                </a:solidFill>
              </a:rPr>
              <a:t>1</a:t>
            </a:r>
          </a:p>
          <a:p>
            <a:pPr marL="342900" indent="-342900" algn="l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Help optimize system performance and availability</a:t>
            </a:r>
          </a:p>
          <a:p>
            <a:pPr marL="342900" indent="-342900" algn="l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Get advance warning and avoid costly unplanned outages</a:t>
            </a:r>
          </a:p>
          <a:p>
            <a:pPr marL="342900" indent="-342900" algn="l">
              <a:lnSpc>
                <a:spcPct val="90000"/>
              </a:lnSpc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</a:pPr>
            <a:r>
              <a:rPr lang="en-US" sz="1800">
                <a:solidFill>
                  <a:schemeClr val="tx1"/>
                </a:solidFill>
              </a:rPr>
              <a:t>Help justify system upgrades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062413" y="3127360"/>
            <a:ext cx="838200" cy="723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5281E0">
                  <a:alpha val="83000"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AU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281613" y="2974960"/>
            <a:ext cx="3481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70000"/>
              </a:lnSpc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</a:pPr>
            <a:endParaRPr lang="en-US" sz="1800" b="1">
              <a:solidFill>
                <a:schemeClr val="tx1"/>
              </a:solidFill>
            </a:endParaRPr>
          </a:p>
          <a:p>
            <a:pPr marL="342900" indent="-342900" algn="l">
              <a:lnSpc>
                <a:spcPct val="70000"/>
              </a:lnSpc>
              <a:spcBef>
                <a:spcPct val="35000"/>
              </a:spcBef>
              <a:spcAft>
                <a:spcPct val="15000"/>
              </a:spcAft>
              <a:buClr>
                <a:schemeClr val="accent2"/>
              </a:buClr>
              <a:buFont typeface="Wingdings" pitchFamily="2" charset="2"/>
              <a:buChar char="§"/>
            </a:pPr>
            <a:endParaRPr lang="en-US" sz="18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build="p"/>
      <p:bldP spid="7" grpId="0"/>
      <p:bldP spid="8" grpId="0" animBg="1"/>
      <p:bldP spid="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IBM Director – Licensing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Base Director server</a:t>
            </a:r>
          </a:p>
          <a:p>
            <a:pPr lvl="1"/>
            <a:r>
              <a:rPr lang="en-AU" dirty="0" smtClean="0"/>
              <a:t>Up to 20 agents without additional $</a:t>
            </a:r>
          </a:p>
          <a:p>
            <a:pPr lvl="1"/>
            <a:r>
              <a:rPr lang="en-AU" dirty="0" smtClean="0"/>
              <a:t>More added – around $40 per agent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IBM Director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Install Director Server on the SBS server itself</a:t>
            </a:r>
          </a:p>
          <a:p>
            <a:r>
              <a:rPr lang="en-A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Install Director Agent on all remote computers</a:t>
            </a:r>
          </a:p>
          <a:p>
            <a:pPr>
              <a:buNone/>
            </a:pPr>
            <a:r>
              <a:rPr lang="en-A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3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 to have a service account on the Director Server itself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IBM Director Demo</a:t>
            </a:r>
            <a:endParaRPr lang="en-AU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Netgear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Managed Switch</a:t>
            </a:r>
          </a:p>
          <a:p>
            <a:r>
              <a:rPr lang="en-AU" dirty="0" smtClean="0"/>
              <a:t>Firewall/routers</a:t>
            </a:r>
          </a:p>
          <a:p>
            <a:r>
              <a:rPr lang="en-AU" dirty="0" smtClean="0"/>
              <a:t>SSL</a:t>
            </a:r>
            <a:r>
              <a:rPr lang="en-AU" baseline="0" dirty="0" smtClean="0"/>
              <a:t> VPN Appliance</a:t>
            </a:r>
          </a:p>
          <a:p>
            <a:endParaRPr lang="en-AU" baseline="0" dirty="0" smtClean="0"/>
          </a:p>
          <a:p>
            <a:r>
              <a:rPr lang="en-AU" baseline="0" dirty="0" smtClean="0"/>
              <a:t>SNMP</a:t>
            </a:r>
          </a:p>
          <a:p>
            <a:r>
              <a:rPr lang="en-AU" baseline="0" dirty="0" err="1" smtClean="0"/>
              <a:t>Syslog</a:t>
            </a:r>
            <a:endParaRPr lang="en-AU" baseline="0" dirty="0" smtClean="0"/>
          </a:p>
          <a:p>
            <a:r>
              <a:rPr lang="en-AU" baseline="0" dirty="0" smtClean="0"/>
              <a:t>Email Alerts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Netgear</a:t>
            </a:r>
            <a:r>
              <a:rPr lang="en-AU" dirty="0" smtClean="0"/>
              <a:t> Managed Switch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GSM and FSM devices</a:t>
            </a:r>
          </a:p>
          <a:p>
            <a:r>
              <a:rPr lang="en-AU" dirty="0" smtClean="0"/>
              <a:t>Layer 2 Smart – Entry level</a:t>
            </a:r>
          </a:p>
          <a:p>
            <a:r>
              <a:rPr lang="en-AU" dirty="0" smtClean="0"/>
              <a:t>Layer 2 &amp; Layer 3</a:t>
            </a:r>
          </a:p>
          <a:p>
            <a:r>
              <a:rPr lang="en-AU" dirty="0" smtClean="0"/>
              <a:t>VLAN capabilities</a:t>
            </a:r>
          </a:p>
          <a:p>
            <a:r>
              <a:rPr lang="en-AU" dirty="0" smtClean="0"/>
              <a:t>Remote Web Management</a:t>
            </a:r>
          </a:p>
          <a:p>
            <a:r>
              <a:rPr lang="en-AU" dirty="0" smtClean="0"/>
              <a:t>SNMP capable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Netgear</a:t>
            </a:r>
            <a:r>
              <a:rPr lang="en-AU" dirty="0" smtClean="0"/>
              <a:t> SSL 312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8262966" cy="4038600"/>
          </a:xfrm>
        </p:spPr>
        <p:txBody>
          <a:bodyPr/>
          <a:lstStyle/>
          <a:p>
            <a:r>
              <a:rPr lang="en-AU" dirty="0" smtClean="0"/>
              <a:t>No client software or </a:t>
            </a:r>
            <a:r>
              <a:rPr lang="en-AU" dirty="0" err="1" smtClean="0"/>
              <a:t>config</a:t>
            </a:r>
            <a:r>
              <a:rPr lang="en-AU" dirty="0" smtClean="0"/>
              <a:t> required</a:t>
            </a:r>
          </a:p>
          <a:p>
            <a:r>
              <a:rPr lang="en-AU" dirty="0" smtClean="0"/>
              <a:t>Allows up to 25 remote users</a:t>
            </a:r>
          </a:p>
          <a:p>
            <a:r>
              <a:rPr lang="en-AU" dirty="0" smtClean="0"/>
              <a:t>Web based access</a:t>
            </a:r>
          </a:p>
          <a:p>
            <a:r>
              <a:rPr lang="en-AU" dirty="0" smtClean="0"/>
              <a:t>Port level filtering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899841"/>
            <a:ext cx="3643338" cy="160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Traditional</a:t>
            </a:r>
            <a:r>
              <a:rPr lang="en-AU" baseline="0" dirty="0" smtClean="0"/>
              <a:t> Profit</a:t>
            </a:r>
            <a:r>
              <a:rPr lang="en-AU" dirty="0" smtClean="0"/>
              <a:t> Model</a:t>
            </a:r>
            <a:endParaRPr lang="en-AU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123976" y="1357298"/>
            <a:ext cx="7162800" cy="4424363"/>
            <a:chOff x="1152" y="1559"/>
            <a:chExt cx="4076" cy="2437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472" y="1648"/>
              <a:ext cx="2960" cy="1055"/>
              <a:chOff x="1472" y="1648"/>
              <a:chExt cx="2960" cy="1055"/>
            </a:xfrm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1476" y="1656"/>
                <a:ext cx="2956" cy="1040"/>
              </a:xfrm>
              <a:custGeom>
                <a:avLst/>
                <a:gdLst/>
                <a:ahLst/>
                <a:cxnLst>
                  <a:cxn ang="0">
                    <a:pos x="0" y="608"/>
                  </a:cxn>
                  <a:cxn ang="0">
                    <a:pos x="0" y="1040"/>
                  </a:cxn>
                  <a:cxn ang="0">
                    <a:pos x="2948" y="288"/>
                  </a:cxn>
                  <a:cxn ang="0">
                    <a:pos x="2936" y="0"/>
                  </a:cxn>
                  <a:cxn ang="0">
                    <a:pos x="2436" y="0"/>
                  </a:cxn>
                  <a:cxn ang="0">
                    <a:pos x="0" y="608"/>
                  </a:cxn>
                </a:cxnLst>
                <a:rect l="0" t="0" r="r" b="b"/>
                <a:pathLst>
                  <a:path w="2948" h="1040">
                    <a:moveTo>
                      <a:pt x="0" y="608"/>
                    </a:moveTo>
                    <a:lnTo>
                      <a:pt x="0" y="1040"/>
                    </a:lnTo>
                    <a:lnTo>
                      <a:pt x="2948" y="288"/>
                    </a:lnTo>
                    <a:lnTo>
                      <a:pt x="2936" y="0"/>
                    </a:lnTo>
                    <a:lnTo>
                      <a:pt x="2436" y="0"/>
                    </a:lnTo>
                    <a:lnTo>
                      <a:pt x="0" y="608"/>
                    </a:lnTo>
                    <a:close/>
                  </a:path>
                </a:pathLst>
              </a:custGeom>
              <a:solidFill>
                <a:schemeClr val="accent2">
                  <a:alpha val="69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 flipV="1">
                <a:off x="1481" y="1948"/>
                <a:ext cx="2940" cy="755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 flipV="1">
                <a:off x="1472" y="1648"/>
                <a:ext cx="2467" cy="631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AU"/>
              </a:p>
            </p:txBody>
          </p:sp>
        </p:grpSp>
        <p:graphicFrame>
          <p:nvGraphicFramePr>
            <p:cNvPr id="6" name="Object 8"/>
            <p:cNvGraphicFramePr>
              <a:graphicFrameLocks noChangeAspect="1"/>
            </p:cNvGraphicFramePr>
            <p:nvPr/>
          </p:nvGraphicFramePr>
          <p:xfrm>
            <a:off x="1292" y="1559"/>
            <a:ext cx="3936" cy="2280"/>
          </p:xfrm>
          <a:graphic>
            <a:graphicData uri="http://schemas.openxmlformats.org/presentationml/2006/ole">
              <p:oleObj spid="_x0000_s1026" name="Chart" r:id="rId3" imgW="8153241" imgH="4724479" progId="MSGraph.Chart.8">
                <p:embed followColorScheme="full"/>
              </p:oleObj>
            </a:graphicData>
          </a:graphic>
        </p:graphicFrame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1152" y="2448"/>
              <a:ext cx="17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$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2544" y="3744"/>
              <a:ext cx="76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solidFill>
                    <a:schemeClr val="tx2"/>
                  </a:solidFill>
                </a:rPr>
                <a:t>Time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548938" y="5438017"/>
            <a:ext cx="2380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Examples courtesy of </a:t>
            </a:r>
            <a:r>
              <a:rPr lang="en-AU" sz="1200" dirty="0" err="1" smtClean="0"/>
              <a:t>Kaseya</a:t>
            </a:r>
            <a:r>
              <a:rPr lang="en-AU" sz="1200" dirty="0" smtClean="0"/>
              <a:t> </a:t>
            </a:r>
            <a:r>
              <a:rPr lang="en-AU" sz="1200" dirty="0" smtClean="0">
                <a:sym typeface="Wingdings" pitchFamily="2" charset="2"/>
              </a:rPr>
              <a:t></a:t>
            </a:r>
            <a:endParaRPr lang="en-A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Network Overview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92162" name="Picture 2" descr="C:\DOCUME~1\waynes\LOCALS~1\Temp\msohtmlclip1\01\clip_image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4" y="14757"/>
            <a:ext cx="7794648" cy="5771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err="1" smtClean="0"/>
              <a:t>Netgear</a:t>
            </a:r>
            <a:r>
              <a:rPr lang="en-AU" baseline="0" dirty="0" smtClean="0"/>
              <a:t> SSL VPN Demo</a:t>
            </a:r>
            <a:endParaRPr lang="en-AU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It IS possible to provide managed services WITHOUT huge $$ investment</a:t>
            </a:r>
          </a:p>
          <a:p>
            <a:r>
              <a:rPr lang="en-AU" dirty="0" smtClean="0"/>
              <a:t>Gives you a chance to “get into the game”</a:t>
            </a:r>
          </a:p>
          <a:p>
            <a:r>
              <a:rPr lang="en-AU" dirty="0" smtClean="0"/>
              <a:t>Allows you to build a more profitable business </a:t>
            </a:r>
            <a:r>
              <a:rPr lang="en-AU" dirty="0" smtClean="0">
                <a:sym typeface="Wingdings" pitchFamily="2" charset="2"/>
              </a:rPr>
              <a:t></a:t>
            </a:r>
            <a:endParaRPr lang="en-AU" dirty="0" smtClean="0"/>
          </a:p>
          <a:p>
            <a:r>
              <a:rPr lang="en-AU" dirty="0" smtClean="0"/>
              <a:t>Allows you to be LESS stressed</a:t>
            </a:r>
            <a:r>
              <a:rPr lang="en-AU" baseline="0" dirty="0" smtClean="0"/>
              <a:t> </a:t>
            </a:r>
            <a:r>
              <a:rPr lang="en-AU" baseline="0" dirty="0" smtClean="0">
                <a:sym typeface="Wingdings" pitchFamily="2" charset="2"/>
              </a:rPr>
              <a:t></a:t>
            </a:r>
            <a:endParaRPr lang="en-A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Resources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 Res Kit Tools</a:t>
            </a:r>
          </a:p>
          <a:p>
            <a:pPr lvl="1"/>
            <a:r>
              <a:rPr lang="en-A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http://support.microsoft.com/kb/927229</a:t>
            </a:r>
            <a:endParaRPr lang="en-AU" sz="20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Network Monitoring Tools</a:t>
            </a:r>
          </a:p>
          <a:p>
            <a:pPr lvl="1"/>
            <a:r>
              <a:rPr lang="en-A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http://www.slac.stanford.edu/xorg/nmtf/nmtf-tools.html</a:t>
            </a:r>
            <a:endParaRPr lang="en-AU" sz="20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SNMP Monitoring Info</a:t>
            </a:r>
          </a:p>
          <a:p>
            <a:pPr lvl="1"/>
            <a:r>
              <a:rPr lang="en-A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http://www.wtcs.org/snmp4tpc/</a:t>
            </a:r>
            <a:endParaRPr lang="en-AU" sz="20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1"/>
            <a:r>
              <a:rPr lang="en-A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http://www.snmp-informant.com/</a:t>
            </a:r>
            <a:endParaRPr lang="en-AU" sz="20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A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Kiwi </a:t>
            </a:r>
            <a:r>
              <a:rPr lang="en-AU" sz="2400" b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Syslog</a:t>
            </a:r>
            <a:r>
              <a:rPr lang="en-AU" sz="2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Monitor</a:t>
            </a:r>
          </a:p>
          <a:p>
            <a:pPr lvl="1"/>
            <a:r>
              <a:rPr lang="en-AU" sz="20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http://www.kiwisyslog.com/links.htm</a:t>
            </a:r>
            <a:endParaRPr lang="en-AU" sz="20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AU" dirty="0" smtClean="0"/>
              <a:t>Resources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Business Level</a:t>
            </a:r>
          </a:p>
          <a:p>
            <a:pPr lvl="1"/>
            <a:r>
              <a:rPr lang="en-AU" dirty="0" err="1" smtClean="0"/>
              <a:t>SMBManagedServices</a:t>
            </a:r>
            <a:r>
              <a:rPr lang="en-AU" dirty="0" smtClean="0"/>
              <a:t> – </a:t>
            </a:r>
            <a:r>
              <a:rPr lang="en-AU" dirty="0" err="1" smtClean="0"/>
              <a:t>Yahoogroup</a:t>
            </a:r>
            <a:endParaRPr lang="en-AU" dirty="0" smtClean="0"/>
          </a:p>
          <a:p>
            <a:pPr lvl="1"/>
            <a:r>
              <a:rPr lang="en-AU" dirty="0" smtClean="0"/>
              <a:t>SmallbizIT - </a:t>
            </a:r>
            <a:r>
              <a:rPr lang="en-AU" dirty="0" err="1" smtClean="0"/>
              <a:t>Yahoogroup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Technical</a:t>
            </a:r>
          </a:p>
          <a:p>
            <a:pPr lvl="1"/>
            <a:r>
              <a:rPr lang="en-AU" dirty="0" smtClean="0"/>
              <a:t>SBS2k – </a:t>
            </a:r>
            <a:r>
              <a:rPr lang="en-AU" dirty="0" err="1" smtClean="0"/>
              <a:t>Yahoogroup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Resources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SBS </a:t>
            </a:r>
            <a:r>
              <a:rPr lang="en-AU" dirty="0" err="1" smtClean="0"/>
              <a:t>Usergroups</a:t>
            </a:r>
            <a:endParaRPr lang="en-AU" dirty="0" smtClean="0"/>
          </a:p>
          <a:p>
            <a:pPr lvl="1"/>
            <a:r>
              <a:rPr lang="en-AU" dirty="0" smtClean="0">
                <a:hlinkClick r:id="rId2"/>
              </a:rPr>
              <a:t>www.sbsgroups.com.au</a:t>
            </a:r>
            <a:endParaRPr lang="en-AU" dirty="0" smtClean="0"/>
          </a:p>
          <a:p>
            <a:r>
              <a:rPr lang="en-AU" dirty="0" smtClean="0"/>
              <a:t>Local Group</a:t>
            </a:r>
            <a:r>
              <a:rPr lang="en-AU" baseline="0" dirty="0" smtClean="0"/>
              <a:t> = </a:t>
            </a:r>
            <a:r>
              <a:rPr lang="en-AU" dirty="0" smtClean="0"/>
              <a:t>Brisbane</a:t>
            </a:r>
            <a:endParaRPr lang="en-AU" dirty="0" smtClean="0"/>
          </a:p>
          <a:p>
            <a:pPr lvl="1"/>
            <a:r>
              <a:rPr lang="en-AU" baseline="0" dirty="0" smtClean="0"/>
              <a:t>Last Tuesday </a:t>
            </a:r>
            <a:r>
              <a:rPr lang="en-AU" baseline="0" dirty="0" smtClean="0"/>
              <a:t>of each month – </a:t>
            </a:r>
            <a:r>
              <a:rPr lang="en-AU" baseline="0" dirty="0" smtClean="0"/>
              <a:t>5:30pm</a:t>
            </a:r>
            <a:endParaRPr lang="en-AU" baseline="0" dirty="0" smtClean="0"/>
          </a:p>
          <a:p>
            <a:pPr lvl="1"/>
            <a:r>
              <a:rPr lang="en-AU" b="1" dirty="0" smtClean="0"/>
              <a:t>Microsoft</a:t>
            </a:r>
          </a:p>
          <a:p>
            <a:pPr lvl="0"/>
            <a:r>
              <a:rPr lang="en-AU" b="1" dirty="0" smtClean="0"/>
              <a:t>Next </a:t>
            </a:r>
            <a:r>
              <a:rPr lang="en-AU" b="1" dirty="0" smtClean="0"/>
              <a:t>Meeting – March </a:t>
            </a:r>
            <a:r>
              <a:rPr lang="en-AU" b="1" dirty="0" smtClean="0"/>
              <a:t>27</a:t>
            </a:r>
            <a:r>
              <a:rPr lang="en-AU" b="1" baseline="30000" dirty="0" smtClean="0"/>
              <a:t>th</a:t>
            </a:r>
            <a:endParaRPr lang="en-A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Announcing...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/>
              <a:t>Australia’s first SMB Reseller</a:t>
            </a:r>
            <a:r>
              <a:rPr lang="en-AU" sz="2800" baseline="0" dirty="0" smtClean="0"/>
              <a:t> Conference</a:t>
            </a:r>
          </a:p>
          <a:p>
            <a:pPr lvl="1"/>
            <a:r>
              <a:rPr lang="en-AU" sz="2400" baseline="0" dirty="0" smtClean="0"/>
              <a:t>November 23/24 2007</a:t>
            </a:r>
          </a:p>
          <a:p>
            <a:pPr lvl="1"/>
            <a:r>
              <a:rPr lang="en-AU" sz="2400" baseline="0" dirty="0" smtClean="0"/>
              <a:t>Sydney, Australia</a:t>
            </a:r>
          </a:p>
          <a:p>
            <a:endParaRPr lang="en-AU" sz="2800" baseline="0" dirty="0" smtClean="0"/>
          </a:p>
          <a:p>
            <a:r>
              <a:rPr lang="en-AU" sz="2800" baseline="0" dirty="0" smtClean="0"/>
              <a:t>Please</a:t>
            </a:r>
            <a:r>
              <a:rPr lang="en-AU" sz="2800" dirty="0" smtClean="0"/>
              <a:t> g</a:t>
            </a:r>
            <a:r>
              <a:rPr lang="en-AU" sz="2800" baseline="0" dirty="0" smtClean="0"/>
              <a:t>ive me a business card for more information!</a:t>
            </a:r>
            <a:endParaRPr lang="en-A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Questions &amp; Thank</a:t>
            </a:r>
            <a:r>
              <a:rPr lang="en-AU" baseline="0" dirty="0" smtClean="0"/>
              <a:t> You!</a:t>
            </a:r>
            <a:endParaRPr lang="en-A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71600" y="2071678"/>
            <a:ext cx="640080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Wayne Small [SBS-MVP]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AU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SBSfaq.com Pty Ltd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AU" sz="3200" b="1" kern="0" dirty="0" smtClean="0">
                <a:solidFill>
                  <a:srgbClr val="FF0000"/>
                </a:solidFill>
                <a:latin typeface="+mn-lt"/>
              </a:rPr>
              <a:t>wayne@sbsfaq.com</a:t>
            </a:r>
            <a:endParaRPr kumimoji="0" lang="en-AU" sz="3200" b="1" i="0" u="none" strike="noStrike" kern="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 descr="logoTypeTag_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4214818"/>
            <a:ext cx="3240024" cy="1158240"/>
          </a:xfrm>
          <a:prstGeom prst="rect">
            <a:avLst/>
          </a:prstGeom>
        </p:spPr>
      </p:pic>
      <p:pic>
        <p:nvPicPr>
          <p:cNvPr id="6" name="Picture 5" descr="WRS---SBSfaq_logo_fina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9664" y="4143380"/>
            <a:ext cx="3048022" cy="1214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Managed Services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Based on per device</a:t>
            </a:r>
            <a:r>
              <a:rPr lang="en-AU" baseline="0" dirty="0" smtClean="0"/>
              <a:t> / user</a:t>
            </a:r>
          </a:p>
          <a:p>
            <a:r>
              <a:rPr lang="en-AU" baseline="0" dirty="0" smtClean="0"/>
              <a:t>Variable $ per device / user</a:t>
            </a:r>
          </a:p>
          <a:p>
            <a:r>
              <a:rPr lang="en-AU" baseline="0" dirty="0" smtClean="0"/>
              <a:t>Automation to reduce OUR time to do the work</a:t>
            </a:r>
          </a:p>
          <a:p>
            <a:r>
              <a:rPr lang="en-AU" baseline="0" dirty="0" smtClean="0"/>
              <a:t>Proactive</a:t>
            </a:r>
          </a:p>
          <a:p>
            <a:r>
              <a:rPr lang="en-AU" baseline="0" dirty="0" smtClean="0"/>
              <a:t>Less Stressful for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Managed Services Profit Model</a:t>
            </a:r>
            <a:endParaRPr lang="en-AU" dirty="0"/>
          </a:p>
        </p:txBody>
      </p:sp>
      <p:sp>
        <p:nvSpPr>
          <p:cNvPr id="5" name="Freeform 2"/>
          <p:cNvSpPr>
            <a:spLocks/>
          </p:cNvSpPr>
          <p:nvPr/>
        </p:nvSpPr>
        <p:spPr bwMode="auto">
          <a:xfrm>
            <a:off x="2000230" y="1654161"/>
            <a:ext cx="4692650" cy="1651000"/>
          </a:xfrm>
          <a:custGeom>
            <a:avLst/>
            <a:gdLst/>
            <a:ahLst/>
            <a:cxnLst>
              <a:cxn ang="0">
                <a:pos x="0" y="608"/>
              </a:cxn>
              <a:cxn ang="0">
                <a:pos x="0" y="1040"/>
              </a:cxn>
              <a:cxn ang="0">
                <a:pos x="2948" y="288"/>
              </a:cxn>
              <a:cxn ang="0">
                <a:pos x="2936" y="0"/>
              </a:cxn>
              <a:cxn ang="0">
                <a:pos x="2436" y="0"/>
              </a:cxn>
              <a:cxn ang="0">
                <a:pos x="0" y="608"/>
              </a:cxn>
            </a:cxnLst>
            <a:rect l="0" t="0" r="r" b="b"/>
            <a:pathLst>
              <a:path w="2948" h="1040">
                <a:moveTo>
                  <a:pt x="0" y="608"/>
                </a:moveTo>
                <a:lnTo>
                  <a:pt x="0" y="1040"/>
                </a:lnTo>
                <a:lnTo>
                  <a:pt x="2948" y="288"/>
                </a:lnTo>
                <a:lnTo>
                  <a:pt x="2936" y="0"/>
                </a:lnTo>
                <a:lnTo>
                  <a:pt x="2436" y="0"/>
                </a:lnTo>
                <a:lnTo>
                  <a:pt x="0" y="60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 flipV="1">
            <a:off x="2008168" y="2117711"/>
            <a:ext cx="4667250" cy="1198563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 flipV="1">
            <a:off x="1993880" y="1641461"/>
            <a:ext cx="3916363" cy="1001713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AU"/>
          </a:p>
        </p:txBody>
      </p:sp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981180" y="1647811"/>
            <a:ext cx="4718050" cy="2432050"/>
            <a:chOff x="1464" y="1652"/>
            <a:chExt cx="2972" cy="1532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V="1">
              <a:off x="1476" y="2869"/>
              <a:ext cx="2944" cy="315"/>
            </a:xfrm>
            <a:prstGeom prst="line">
              <a:avLst/>
            </a:prstGeom>
            <a:noFill/>
            <a:ln w="254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464" y="1652"/>
              <a:ext cx="2972" cy="1532"/>
            </a:xfrm>
            <a:custGeom>
              <a:avLst/>
              <a:gdLst/>
              <a:ahLst/>
              <a:cxnLst>
                <a:cxn ang="0">
                  <a:pos x="24" y="1524"/>
                </a:cxn>
                <a:cxn ang="0">
                  <a:pos x="2972" y="1204"/>
                </a:cxn>
                <a:cxn ang="0">
                  <a:pos x="2972" y="0"/>
                </a:cxn>
                <a:cxn ang="0">
                  <a:pos x="2468" y="4"/>
                </a:cxn>
                <a:cxn ang="0">
                  <a:pos x="8" y="632"/>
                </a:cxn>
                <a:cxn ang="0">
                  <a:pos x="8" y="1056"/>
                </a:cxn>
                <a:cxn ang="0">
                  <a:pos x="0" y="1532"/>
                </a:cxn>
                <a:cxn ang="0">
                  <a:pos x="24" y="1524"/>
                </a:cxn>
              </a:cxnLst>
              <a:rect l="0" t="0" r="r" b="b"/>
              <a:pathLst>
                <a:path w="2972" h="1532">
                  <a:moveTo>
                    <a:pt x="24" y="1524"/>
                  </a:moveTo>
                  <a:lnTo>
                    <a:pt x="2972" y="1204"/>
                  </a:lnTo>
                  <a:lnTo>
                    <a:pt x="2972" y="0"/>
                  </a:lnTo>
                  <a:lnTo>
                    <a:pt x="2468" y="4"/>
                  </a:lnTo>
                  <a:lnTo>
                    <a:pt x="8" y="632"/>
                  </a:lnTo>
                  <a:lnTo>
                    <a:pt x="8" y="1056"/>
                  </a:lnTo>
                  <a:lnTo>
                    <a:pt x="0" y="1532"/>
                  </a:lnTo>
                  <a:lnTo>
                    <a:pt x="24" y="152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485880" y="2911461"/>
            <a:ext cx="28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$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3695680" y="4968861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Time</a:t>
            </a: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6515080" y="2162161"/>
            <a:ext cx="0" cy="13716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 type="stealth" w="med" len="med"/>
          </a:ln>
          <a:effectLst/>
        </p:spPr>
        <p:txBody>
          <a:bodyPr wrap="none" anchor="ctr"/>
          <a:lstStyle/>
          <a:p>
            <a:endParaRPr lang="en-AU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714480" y="1500174"/>
          <a:ext cx="6248400" cy="3619500"/>
        </p:xfrm>
        <a:graphic>
          <a:graphicData uri="http://schemas.openxmlformats.org/presentationml/2006/ole">
            <p:oleObj spid="_x0000_s2050" name="Chart" r:id="rId3" imgW="8153241" imgH="4724479" progId="MSGraph.Chart.8">
              <p:embed followColorScheme="full"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477104" y="5295141"/>
            <a:ext cx="2380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Examples courtesy of </a:t>
            </a:r>
            <a:r>
              <a:rPr lang="en-AU" sz="1200" dirty="0" err="1" smtClean="0"/>
              <a:t>Kaseya</a:t>
            </a:r>
            <a:r>
              <a:rPr lang="en-AU" sz="1200" dirty="0" smtClean="0"/>
              <a:t> </a:t>
            </a:r>
            <a:r>
              <a:rPr lang="en-AU" sz="1200" dirty="0" smtClean="0">
                <a:sym typeface="Wingdings" pitchFamily="2" charset="2"/>
              </a:rPr>
              <a:t></a:t>
            </a:r>
            <a:endParaRPr lang="en-AU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rend TN4SMB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Trend TN4SMB</Template>
  <TotalTime>851</TotalTime>
  <Words>1819</Words>
  <Application>Microsoft Office PowerPoint</Application>
  <PresentationFormat>On-screen Show (4:3)</PresentationFormat>
  <Paragraphs>482</Paragraphs>
  <Slides>77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9" baseType="lpstr">
      <vt:lpstr>Trend TN4SMB</vt:lpstr>
      <vt:lpstr>Chart</vt:lpstr>
      <vt:lpstr>Managed Services The Easy Way</vt:lpstr>
      <vt:lpstr>Slide 2</vt:lpstr>
      <vt:lpstr>Our Goals</vt:lpstr>
      <vt:lpstr>Who am I ?</vt:lpstr>
      <vt:lpstr>Definition of Managed Services</vt:lpstr>
      <vt:lpstr>Traditional Break/Fix</vt:lpstr>
      <vt:lpstr>Traditional Profit Model</vt:lpstr>
      <vt:lpstr>Managed Services</vt:lpstr>
      <vt:lpstr>Managed Services Profit Model</vt:lpstr>
      <vt:lpstr>Step away from the hourly $</vt:lpstr>
      <vt:lpstr>How to make it happen</vt:lpstr>
      <vt:lpstr>What's included?</vt:lpstr>
      <vt:lpstr>How to Structure the agreement</vt:lpstr>
      <vt:lpstr>Desktop SLA Examples</vt:lpstr>
      <vt:lpstr>Server SLA Examples</vt:lpstr>
      <vt:lpstr>Benefits to the Client</vt:lpstr>
      <vt:lpstr>Pre-Packaged Solutions</vt:lpstr>
      <vt:lpstr>Other Options</vt:lpstr>
      <vt:lpstr>Solution Requirements</vt:lpstr>
      <vt:lpstr>Combining Products</vt:lpstr>
      <vt:lpstr>Key Information on Servers</vt:lpstr>
      <vt:lpstr>SBS 2003 R2</vt:lpstr>
      <vt:lpstr>Update Services</vt:lpstr>
      <vt:lpstr>Update Services – How it works</vt:lpstr>
      <vt:lpstr>Update Services - Reporting</vt:lpstr>
      <vt:lpstr>Update Services Demo</vt:lpstr>
      <vt:lpstr>Update Services – Extending it</vt:lpstr>
      <vt:lpstr>SBS Backup</vt:lpstr>
      <vt:lpstr>SBS Backup – Reporting</vt:lpstr>
      <vt:lpstr>Monitoring and Reporting</vt:lpstr>
      <vt:lpstr>Health Monitor Screenshot</vt:lpstr>
      <vt:lpstr>Modifying Alerts</vt:lpstr>
      <vt:lpstr>Adding info to alerts</vt:lpstr>
      <vt:lpstr>Custom Alerts - Backup</vt:lpstr>
      <vt:lpstr>Custom Alerts - Security</vt:lpstr>
      <vt:lpstr>Additional Event Logs</vt:lpstr>
      <vt:lpstr>Additional Computers</vt:lpstr>
      <vt:lpstr>Outlook Rules</vt:lpstr>
      <vt:lpstr>Outlook Rules</vt:lpstr>
      <vt:lpstr>Monitoring and Reporting Demo</vt:lpstr>
      <vt:lpstr>SBS + Vista = Can be done.</vt:lpstr>
      <vt:lpstr>Trend Micro</vt:lpstr>
      <vt:lpstr>CSM 3.5 New Features</vt:lpstr>
      <vt:lpstr>Upgrades..</vt:lpstr>
      <vt:lpstr>Features we use</vt:lpstr>
      <vt:lpstr>Antispam Example</vt:lpstr>
      <vt:lpstr>Extending it for Managed Services</vt:lpstr>
      <vt:lpstr>SPAM too high</vt:lpstr>
      <vt:lpstr>Vulnerability Scanning</vt:lpstr>
      <vt:lpstr>License Expiration</vt:lpstr>
      <vt:lpstr>Update not occurring</vt:lpstr>
      <vt:lpstr>Update too slow</vt:lpstr>
      <vt:lpstr>Errors in event logs</vt:lpstr>
      <vt:lpstr>CSM v3.5 Demo</vt:lpstr>
      <vt:lpstr>IBM Hardware Value</vt:lpstr>
      <vt:lpstr>IBM Director</vt:lpstr>
      <vt:lpstr>IBM Director Architecture</vt:lpstr>
      <vt:lpstr>What can Director manage</vt:lpstr>
      <vt:lpstr>Slide 59</vt:lpstr>
      <vt:lpstr>IBM Director ‘Tiered’ Agent</vt:lpstr>
      <vt:lpstr>Event Action Plan Wizard</vt:lpstr>
      <vt:lpstr>Electronic Service Agent</vt:lpstr>
      <vt:lpstr>Capacity Manager</vt:lpstr>
      <vt:lpstr>IBM Director – Licensing</vt:lpstr>
      <vt:lpstr>IBM Director</vt:lpstr>
      <vt:lpstr>IBM Director Demo</vt:lpstr>
      <vt:lpstr>Netgear</vt:lpstr>
      <vt:lpstr>Netgear Managed Switch</vt:lpstr>
      <vt:lpstr>Netgear SSL 312</vt:lpstr>
      <vt:lpstr>Network Overview</vt:lpstr>
      <vt:lpstr>Netgear SSL VPN Demo</vt:lpstr>
      <vt:lpstr>Summary</vt:lpstr>
      <vt:lpstr>Resources</vt:lpstr>
      <vt:lpstr>Resources</vt:lpstr>
      <vt:lpstr>Resources</vt:lpstr>
      <vt:lpstr>Announcing...</vt:lpstr>
      <vt:lpstr>Questions &amp; Thank You!</vt:lpstr>
    </vt:vector>
  </TitlesOfParts>
  <Company>SBSfaq.com Pty Ltd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Managed Services – The Easy Way</dc:title>
  <dc:creator>Wayne Small</dc:creator>
  <cp:lastModifiedBy>Wayne Small</cp:lastModifiedBy>
  <cp:revision>92</cp:revision>
  <dcterms:created xsi:type="dcterms:W3CDTF">2007-02-19T04:44:16Z</dcterms:created>
  <dcterms:modified xsi:type="dcterms:W3CDTF">2007-03-06T03:10:24Z</dcterms:modified>
</cp:coreProperties>
</file>